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8" r:id="rId3"/>
    <p:sldId id="259" r:id="rId4"/>
    <p:sldId id="260" r:id="rId5"/>
    <p:sldId id="262" r:id="rId6"/>
    <p:sldId id="261" r:id="rId7"/>
    <p:sldId id="266" r:id="rId8"/>
    <p:sldId id="267" r:id="rId9"/>
    <p:sldId id="268" r:id="rId10"/>
    <p:sldId id="269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1" r:id="rId21"/>
    <p:sldId id="272" r:id="rId22"/>
    <p:sldId id="273" r:id="rId23"/>
    <p:sldId id="274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6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264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9" autoAdjust="0"/>
    <p:restoredTop sz="95775" autoAdjust="0"/>
  </p:normalViewPr>
  <p:slideViewPr>
    <p:cSldViewPr snapToObjects="1">
      <p:cViewPr varScale="1">
        <p:scale>
          <a:sx n="61" d="100"/>
          <a:sy n="61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esktop\Projekt%20Sujecki\Projekt_zespoowy_zad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i\Desktop\Zadanie_7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bi\Desktop\Zadanie8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esktop\Projekt%20Sujecki\Projekt_zespoowy_zad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esktop\Projekt%20Sujecki\Projekt_zespoowy_zad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esktop\Projekt%20Sujecki\Projekt_zespoowy_zad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ra\Downloads\Projekt_zespoowy_zad3_poprawion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Częstość</a:t>
            </a:r>
            <a:r>
              <a:rPr lang="pl-PL" baseline="0" dirty="0"/>
              <a:t> występowania wartości wyniku oceny CVSS2.0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'cvss31'!$B$1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'cvss31'!$A$2:$A$102</c:f>
              <c:strCache>
                <c:ptCount val="1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</c:strCache>
            </c:strRef>
          </c:cat>
          <c:val>
            <c:numRef>
              <c:f>'cvss31'!$B$2:$B$102</c:f>
              <c:numCache>
                <c:formatCode>General</c:formatCode>
                <c:ptCount val="101"/>
                <c:pt idx="0">
                  <c:v>22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</c:v>
                </c:pt>
                <c:pt idx="11">
                  <c:v>0</c:v>
                </c:pt>
                <c:pt idx="12">
                  <c:v>173</c:v>
                </c:pt>
                <c:pt idx="13">
                  <c:v>2</c:v>
                </c:pt>
                <c:pt idx="14">
                  <c:v>5</c:v>
                </c:pt>
                <c:pt idx="15">
                  <c:v>35</c:v>
                </c:pt>
                <c:pt idx="16">
                  <c:v>0</c:v>
                </c:pt>
                <c:pt idx="17">
                  <c:v>74</c:v>
                </c:pt>
                <c:pt idx="18">
                  <c:v>18</c:v>
                </c:pt>
                <c:pt idx="19">
                  <c:v>884</c:v>
                </c:pt>
                <c:pt idx="20">
                  <c:v>0</c:v>
                </c:pt>
                <c:pt idx="21">
                  <c:v>6807</c:v>
                </c:pt>
                <c:pt idx="22">
                  <c:v>0</c:v>
                </c:pt>
                <c:pt idx="23">
                  <c:v>51</c:v>
                </c:pt>
                <c:pt idx="24">
                  <c:v>11</c:v>
                </c:pt>
                <c:pt idx="25">
                  <c:v>0</c:v>
                </c:pt>
                <c:pt idx="26">
                  <c:v>1147</c:v>
                </c:pt>
                <c:pt idx="27">
                  <c:v>112</c:v>
                </c:pt>
                <c:pt idx="28">
                  <c:v>14</c:v>
                </c:pt>
                <c:pt idx="29">
                  <c:v>212</c:v>
                </c:pt>
                <c:pt idx="30">
                  <c:v>14</c:v>
                </c:pt>
                <c:pt idx="31">
                  <c:v>0</c:v>
                </c:pt>
                <c:pt idx="32">
                  <c:v>37</c:v>
                </c:pt>
                <c:pt idx="33">
                  <c:v>918</c:v>
                </c:pt>
                <c:pt idx="34">
                  <c:v>1</c:v>
                </c:pt>
                <c:pt idx="35">
                  <c:v>7510</c:v>
                </c:pt>
                <c:pt idx="36">
                  <c:v>866</c:v>
                </c:pt>
                <c:pt idx="37">
                  <c:v>148</c:v>
                </c:pt>
                <c:pt idx="38">
                  <c:v>15</c:v>
                </c:pt>
                <c:pt idx="39">
                  <c:v>0</c:v>
                </c:pt>
                <c:pt idx="40">
                  <c:v>7193</c:v>
                </c:pt>
                <c:pt idx="41">
                  <c:v>51</c:v>
                </c:pt>
                <c:pt idx="42">
                  <c:v>0</c:v>
                </c:pt>
                <c:pt idx="43">
                  <c:v>26802</c:v>
                </c:pt>
                <c:pt idx="44">
                  <c:v>1031</c:v>
                </c:pt>
                <c:pt idx="45">
                  <c:v>0</c:v>
                </c:pt>
                <c:pt idx="46">
                  <c:v>5421</c:v>
                </c:pt>
                <c:pt idx="47">
                  <c:v>339</c:v>
                </c:pt>
                <c:pt idx="48">
                  <c:v>90</c:v>
                </c:pt>
                <c:pt idx="49">
                  <c:v>2044</c:v>
                </c:pt>
                <c:pt idx="50">
                  <c:v>25776</c:v>
                </c:pt>
                <c:pt idx="51">
                  <c:v>1067</c:v>
                </c:pt>
                <c:pt idx="52">
                  <c:v>286</c:v>
                </c:pt>
                <c:pt idx="53">
                  <c:v>1</c:v>
                </c:pt>
                <c:pt idx="54">
                  <c:v>1613</c:v>
                </c:pt>
                <c:pt idx="55">
                  <c:v>1647</c:v>
                </c:pt>
                <c:pt idx="56">
                  <c:v>55</c:v>
                </c:pt>
                <c:pt idx="57">
                  <c:v>56</c:v>
                </c:pt>
                <c:pt idx="58">
                  <c:v>3575</c:v>
                </c:pt>
                <c:pt idx="59">
                  <c:v>13</c:v>
                </c:pt>
                <c:pt idx="60">
                  <c:v>976</c:v>
                </c:pt>
                <c:pt idx="61">
                  <c:v>448</c:v>
                </c:pt>
                <c:pt idx="62">
                  <c:v>241</c:v>
                </c:pt>
                <c:pt idx="63">
                  <c:v>146</c:v>
                </c:pt>
                <c:pt idx="64">
                  <c:v>2690</c:v>
                </c:pt>
                <c:pt idx="65">
                  <c:v>5524</c:v>
                </c:pt>
                <c:pt idx="66">
                  <c:v>197</c:v>
                </c:pt>
                <c:pt idx="67">
                  <c:v>5</c:v>
                </c:pt>
                <c:pt idx="68">
                  <c:v>15397</c:v>
                </c:pt>
                <c:pt idx="69">
                  <c:v>1504</c:v>
                </c:pt>
                <c:pt idx="70">
                  <c:v>9</c:v>
                </c:pt>
                <c:pt idx="71">
                  <c:v>1037</c:v>
                </c:pt>
                <c:pt idx="72">
                  <c:v>6378</c:v>
                </c:pt>
                <c:pt idx="73">
                  <c:v>8</c:v>
                </c:pt>
                <c:pt idx="74">
                  <c:v>29</c:v>
                </c:pt>
                <c:pt idx="75">
                  <c:v>23863</c:v>
                </c:pt>
                <c:pt idx="76">
                  <c:v>1248</c:v>
                </c:pt>
                <c:pt idx="77">
                  <c:v>103</c:v>
                </c:pt>
                <c:pt idx="78">
                  <c:v>3216</c:v>
                </c:pt>
                <c:pt idx="79">
                  <c:v>86</c:v>
                </c:pt>
                <c:pt idx="80">
                  <c:v>36</c:v>
                </c:pt>
                <c:pt idx="81">
                  <c:v>0</c:v>
                </c:pt>
                <c:pt idx="82">
                  <c:v>5</c:v>
                </c:pt>
                <c:pt idx="83">
                  <c:v>323</c:v>
                </c:pt>
                <c:pt idx="84">
                  <c:v>0</c:v>
                </c:pt>
                <c:pt idx="85">
                  <c:v>484</c:v>
                </c:pt>
                <c:pt idx="86">
                  <c:v>0</c:v>
                </c:pt>
                <c:pt idx="87">
                  <c:v>6</c:v>
                </c:pt>
                <c:pt idx="88">
                  <c:v>46</c:v>
                </c:pt>
                <c:pt idx="89">
                  <c:v>0</c:v>
                </c:pt>
                <c:pt idx="90">
                  <c:v>2512</c:v>
                </c:pt>
                <c:pt idx="91">
                  <c:v>0</c:v>
                </c:pt>
                <c:pt idx="92">
                  <c:v>0</c:v>
                </c:pt>
                <c:pt idx="93">
                  <c:v>8445</c:v>
                </c:pt>
                <c:pt idx="94">
                  <c:v>123</c:v>
                </c:pt>
                <c:pt idx="95">
                  <c:v>0</c:v>
                </c:pt>
                <c:pt idx="96">
                  <c:v>0</c:v>
                </c:pt>
                <c:pt idx="97">
                  <c:v>11</c:v>
                </c:pt>
                <c:pt idx="98">
                  <c:v>0</c:v>
                </c:pt>
                <c:pt idx="99">
                  <c:v>0</c:v>
                </c:pt>
                <c:pt idx="100">
                  <c:v>8869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6F-4717-991D-B7D2A7DCA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09830671"/>
        <c:axId val="1017751583"/>
      </c:barChart>
      <c:catAx>
        <c:axId val="1009830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Ocena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7751583"/>
        <c:crosses val="autoZero"/>
        <c:auto val="1"/>
        <c:lblAlgn val="ctr"/>
        <c:lblOffset val="100"/>
        <c:noMultiLvlLbl val="0"/>
      </c:catAx>
      <c:valAx>
        <c:axId val="101775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Ilość </a:t>
                </a:r>
                <a:r>
                  <a:rPr lang="pl-PL" baseline="0"/>
                  <a:t> WYSTĄPIEŃ PODATNOŚCI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9830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Występowanie kategorii klasyfikacji CVSS3.1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'cvss31'!$O$54:$O$58</c:f>
              <c:strCache>
                <c:ptCount val="5"/>
                <c:pt idx="0">
                  <c:v>None</c:v>
                </c:pt>
                <c:pt idx="1">
                  <c:v>Low</c:v>
                </c:pt>
                <c:pt idx="2">
                  <c:v>Medium</c:v>
                </c:pt>
                <c:pt idx="3">
                  <c:v>High</c:v>
                </c:pt>
                <c:pt idx="4">
                  <c:v>Critical</c:v>
                </c:pt>
              </c:strCache>
            </c:strRef>
          </c:cat>
          <c:val>
            <c:numRef>
              <c:f>'cvss31'!$P$54:$P$58</c:f>
              <c:numCache>
                <c:formatCode>General</c:formatCode>
                <c:ptCount val="5"/>
                <c:pt idx="0">
                  <c:v>0</c:v>
                </c:pt>
                <c:pt idx="1">
                  <c:v>1575</c:v>
                </c:pt>
                <c:pt idx="2">
                  <c:v>31178</c:v>
                </c:pt>
                <c:pt idx="3">
                  <c:v>32076</c:v>
                </c:pt>
                <c:pt idx="4">
                  <c:v>11561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C7-4CD0-8623-DC88E0F3A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76572751"/>
        <c:axId val="1076573711"/>
      </c:barChart>
      <c:catAx>
        <c:axId val="1076572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Poziom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76573711"/>
        <c:crosses val="autoZero"/>
        <c:auto val="1"/>
        <c:lblAlgn val="ctr"/>
        <c:lblOffset val="100"/>
        <c:noMultiLvlLbl val="0"/>
      </c:catAx>
      <c:valAx>
        <c:axId val="1076573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Ilość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7657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Rozkład prawdopodobieństwa dla wyników ocen podatności CVSS3.1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'cvss31'!$D$2:$D$102</c:f>
              <c:strCache>
                <c:ptCount val="1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</c:strCache>
            </c:strRef>
          </c:cat>
          <c:val>
            <c:numRef>
              <c:f>'cvss31'!$E$2:$E$102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3.9272156041366673E-3</c:v>
                </c:pt>
                <c:pt idx="19">
                  <c:v>1.3090718680455558E-3</c:v>
                </c:pt>
                <c:pt idx="20">
                  <c:v>5.2362874721822231E-3</c:v>
                </c:pt>
                <c:pt idx="21">
                  <c:v>5.2362874721822231E-3</c:v>
                </c:pt>
                <c:pt idx="22">
                  <c:v>1.9636078020683335E-2</c:v>
                </c:pt>
                <c:pt idx="23">
                  <c:v>5.4981018457913339E-2</c:v>
                </c:pt>
                <c:pt idx="24">
                  <c:v>0.14137976174892003</c:v>
                </c:pt>
                <c:pt idx="25">
                  <c:v>3.5344940437230007E-2</c:v>
                </c:pt>
                <c:pt idx="26">
                  <c:v>9.1635030763188904E-3</c:v>
                </c:pt>
                <c:pt idx="27">
                  <c:v>0.19374263647074225</c:v>
                </c:pt>
                <c:pt idx="28">
                  <c:v>9.1635030763188904E-3</c:v>
                </c:pt>
                <c:pt idx="29">
                  <c:v>2.2254221756774446E-2</c:v>
                </c:pt>
                <c:pt idx="30">
                  <c:v>5.2362874721822231E-3</c:v>
                </c:pt>
                <c:pt idx="31">
                  <c:v>7.8544312082733339E-2</c:v>
                </c:pt>
                <c:pt idx="32">
                  <c:v>2.0945149888728892E-2</c:v>
                </c:pt>
                <c:pt idx="33">
                  <c:v>1.0132216258672602</c:v>
                </c:pt>
                <c:pt idx="34">
                  <c:v>2.6181437360911112E-2</c:v>
                </c:pt>
                <c:pt idx="35">
                  <c:v>0.12305275559628223</c:v>
                </c:pt>
                <c:pt idx="36">
                  <c:v>1.1781646812410002E-2</c:v>
                </c:pt>
                <c:pt idx="37">
                  <c:v>0.18588820526246891</c:v>
                </c:pt>
                <c:pt idx="38">
                  <c:v>5.3671946589867792E-2</c:v>
                </c:pt>
                <c:pt idx="39">
                  <c:v>4.1890299777457785E-2</c:v>
                </c:pt>
                <c:pt idx="40">
                  <c:v>2.6181437360911112E-2</c:v>
                </c:pt>
                <c:pt idx="41">
                  <c:v>6.5453593402277785E-2</c:v>
                </c:pt>
                <c:pt idx="42">
                  <c:v>9.4253174499280015E-2</c:v>
                </c:pt>
                <c:pt idx="43">
                  <c:v>2.9087576907972248</c:v>
                </c:pt>
                <c:pt idx="44">
                  <c:v>0.77104333027883232</c:v>
                </c:pt>
                <c:pt idx="45">
                  <c:v>4.4508443513548893E-2</c:v>
                </c:pt>
                <c:pt idx="46">
                  <c:v>0.36915826678884667</c:v>
                </c:pt>
                <c:pt idx="47">
                  <c:v>0.34166775755989004</c:v>
                </c:pt>
                <c:pt idx="48">
                  <c:v>1.9243356460269669</c:v>
                </c:pt>
                <c:pt idx="49">
                  <c:v>1.0891477942139023</c:v>
                </c:pt>
                <c:pt idx="50">
                  <c:v>0.14661604922110225</c:v>
                </c:pt>
                <c:pt idx="51">
                  <c:v>2.7490509228956669E-2</c:v>
                </c:pt>
                <c:pt idx="52">
                  <c:v>3.6654012305275561E-2</c:v>
                </c:pt>
                <c:pt idx="53">
                  <c:v>3.3708600602173058</c:v>
                </c:pt>
                <c:pt idx="54">
                  <c:v>4.9234192957193352</c:v>
                </c:pt>
                <c:pt idx="55">
                  <c:v>6.4183793690273587</c:v>
                </c:pt>
                <c:pt idx="56">
                  <c:v>8.1162455818824461E-2</c:v>
                </c:pt>
                <c:pt idx="57">
                  <c:v>0.18065191779028669</c:v>
                </c:pt>
                <c:pt idx="58">
                  <c:v>8.3780599554915569E-2</c:v>
                </c:pt>
                <c:pt idx="59">
                  <c:v>0.92682288257625345</c:v>
                </c:pt>
                <c:pt idx="60">
                  <c:v>0.24872365492865559</c:v>
                </c:pt>
                <c:pt idx="61">
                  <c:v>6.6134310773661467</c:v>
                </c:pt>
                <c:pt idx="62">
                  <c:v>9.5562246367325562E-2</c:v>
                </c:pt>
                <c:pt idx="63">
                  <c:v>0.29454117031025007</c:v>
                </c:pt>
                <c:pt idx="64">
                  <c:v>0.20421521141510668</c:v>
                </c:pt>
                <c:pt idx="65">
                  <c:v>7.2889121612776542</c:v>
                </c:pt>
                <c:pt idx="66">
                  <c:v>0.12828904306846445</c:v>
                </c:pt>
                <c:pt idx="67">
                  <c:v>1.2802722869485534</c:v>
                </c:pt>
                <c:pt idx="68">
                  <c:v>0.82340620500065465</c:v>
                </c:pt>
                <c:pt idx="69">
                  <c:v>6.545359340227778E-3</c:v>
                </c:pt>
                <c:pt idx="70">
                  <c:v>0.51446524414190342</c:v>
                </c:pt>
                <c:pt idx="71">
                  <c:v>0.90456866081947906</c:v>
                </c:pt>
                <c:pt idx="72">
                  <c:v>2.5278177771959678</c:v>
                </c:pt>
                <c:pt idx="73">
                  <c:v>0.42937557271894233</c:v>
                </c:pt>
                <c:pt idx="74">
                  <c:v>0.3194135358031156</c:v>
                </c:pt>
                <c:pt idx="75">
                  <c:v>12.125932713705982</c:v>
                </c:pt>
                <c:pt idx="76">
                  <c:v>8.5089671422961116E-2</c:v>
                </c:pt>
                <c:pt idx="77">
                  <c:v>0.22385128943579</c:v>
                </c:pt>
                <c:pt idx="78">
                  <c:v>11.655975913077627</c:v>
                </c:pt>
                <c:pt idx="79">
                  <c:v>1.1781646812410002E-2</c:v>
                </c:pt>
                <c:pt idx="80">
                  <c:v>0.32072260767116118</c:v>
                </c:pt>
                <c:pt idx="81">
                  <c:v>1.6572849849456734</c:v>
                </c:pt>
                <c:pt idx="82">
                  <c:v>0.57468255007199898</c:v>
                </c:pt>
                <c:pt idx="83">
                  <c:v>0.11650739625605445</c:v>
                </c:pt>
                <c:pt idx="84">
                  <c:v>0.1269799712004189</c:v>
                </c:pt>
                <c:pt idx="85">
                  <c:v>4.4508443513548893E-2</c:v>
                </c:pt>
                <c:pt idx="86">
                  <c:v>0.38224898546930225</c:v>
                </c:pt>
                <c:pt idx="87">
                  <c:v>3.0108652965047781E-2</c:v>
                </c:pt>
                <c:pt idx="88">
                  <c:v>9.9319282628616303</c:v>
                </c:pt>
                <c:pt idx="89">
                  <c:v>6.545359340227778E-3</c:v>
                </c:pt>
                <c:pt idx="90">
                  <c:v>0.15577955229742113</c:v>
                </c:pt>
                <c:pt idx="91">
                  <c:v>1.2174368372823667</c:v>
                </c:pt>
                <c:pt idx="92">
                  <c:v>0</c:v>
                </c:pt>
                <c:pt idx="93">
                  <c:v>0.14137976174892003</c:v>
                </c:pt>
                <c:pt idx="94">
                  <c:v>2.8799581097002223E-2</c:v>
                </c:pt>
                <c:pt idx="95">
                  <c:v>0</c:v>
                </c:pt>
                <c:pt idx="96">
                  <c:v>0.27883230789370339</c:v>
                </c:pt>
                <c:pt idx="97">
                  <c:v>0</c:v>
                </c:pt>
                <c:pt idx="98">
                  <c:v>12.876030894096086</c:v>
                </c:pt>
                <c:pt idx="99">
                  <c:v>0.20552428328315225</c:v>
                </c:pt>
                <c:pt idx="100">
                  <c:v>0.23039664877601779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D-43DF-9EDC-CEF389F0E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5377327"/>
        <c:axId val="1017753503"/>
      </c:barChart>
      <c:catAx>
        <c:axId val="10153773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Ocena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7753503"/>
        <c:crosses val="autoZero"/>
        <c:auto val="1"/>
        <c:lblAlgn val="ctr"/>
        <c:lblOffset val="100"/>
        <c:noMultiLvlLbl val="0"/>
      </c:catAx>
      <c:valAx>
        <c:axId val="101775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5377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Rozkład prawdopodobieństwa dla kategorii CVSS3.1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'cvss31'!$R$54:$R$58</c:f>
              <c:strCache>
                <c:ptCount val="5"/>
                <c:pt idx="0">
                  <c:v>None</c:v>
                </c:pt>
                <c:pt idx="1">
                  <c:v>Low</c:v>
                </c:pt>
                <c:pt idx="2">
                  <c:v>Medium</c:v>
                </c:pt>
                <c:pt idx="3">
                  <c:v>High</c:v>
                </c:pt>
                <c:pt idx="4">
                  <c:v>Critical</c:v>
                </c:pt>
              </c:strCache>
            </c:strRef>
          </c:cat>
          <c:val>
            <c:numRef>
              <c:f>'cvss31'!$S$54:$S$58</c:f>
              <c:numCache>
                <c:formatCode>General</c:formatCode>
                <c:ptCount val="5"/>
                <c:pt idx="0">
                  <c:v>0</c:v>
                </c:pt>
                <c:pt idx="1">
                  <c:v>2.06178819217175</c:v>
                </c:pt>
                <c:pt idx="2">
                  <c:v>40.814242701924336</c:v>
                </c:pt>
                <c:pt idx="3">
                  <c:v>41.989789239429243</c:v>
                </c:pt>
                <c:pt idx="4">
                  <c:v>15.134179866474669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3-43DA-8FB5-1EFDA34F6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4501408"/>
        <c:axId val="144494688"/>
      </c:barChart>
      <c:catAx>
        <c:axId val="14450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Poziom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4494688"/>
        <c:crosses val="autoZero"/>
        <c:auto val="1"/>
        <c:lblAlgn val="ctr"/>
        <c:lblOffset val="100"/>
        <c:noMultiLvlLbl val="0"/>
      </c:catAx>
      <c:valAx>
        <c:axId val="14449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450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Liczba kombinacji flag odwzorowywanych na każdą wartość wyniku bazowego dla CVSS 2.0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Arkusz1!$D$1:$D$101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Arkusz1!$E$1:$E$101</c:f>
              <c:numCache>
                <c:formatCode>General</c:formatCode>
                <c:ptCount val="101"/>
                <c:pt idx="0">
                  <c:v>27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0</c:v>
                </c:pt>
                <c:pt idx="10">
                  <c:v>3</c:v>
                </c:pt>
                <c:pt idx="11">
                  <c:v>0</c:v>
                </c:pt>
                <c:pt idx="12">
                  <c:v>6</c:v>
                </c:pt>
                <c:pt idx="13">
                  <c:v>3</c:v>
                </c:pt>
                <c:pt idx="14">
                  <c:v>6</c:v>
                </c:pt>
                <c:pt idx="15">
                  <c:v>3</c:v>
                </c:pt>
                <c:pt idx="16">
                  <c:v>0</c:v>
                </c:pt>
                <c:pt idx="17">
                  <c:v>6</c:v>
                </c:pt>
                <c:pt idx="18">
                  <c:v>3</c:v>
                </c:pt>
                <c:pt idx="19">
                  <c:v>6</c:v>
                </c:pt>
                <c:pt idx="20">
                  <c:v>0</c:v>
                </c:pt>
                <c:pt idx="21">
                  <c:v>6</c:v>
                </c:pt>
                <c:pt idx="22">
                  <c:v>3</c:v>
                </c:pt>
                <c:pt idx="23">
                  <c:v>6</c:v>
                </c:pt>
                <c:pt idx="24">
                  <c:v>3</c:v>
                </c:pt>
                <c:pt idx="25">
                  <c:v>0</c:v>
                </c:pt>
                <c:pt idx="26">
                  <c:v>6</c:v>
                </c:pt>
                <c:pt idx="27">
                  <c:v>9</c:v>
                </c:pt>
                <c:pt idx="28">
                  <c:v>3</c:v>
                </c:pt>
                <c:pt idx="29">
                  <c:v>9</c:v>
                </c:pt>
                <c:pt idx="30">
                  <c:v>3</c:v>
                </c:pt>
                <c:pt idx="31">
                  <c:v>0</c:v>
                </c:pt>
                <c:pt idx="32">
                  <c:v>9</c:v>
                </c:pt>
                <c:pt idx="33">
                  <c:v>9</c:v>
                </c:pt>
                <c:pt idx="34">
                  <c:v>4</c:v>
                </c:pt>
                <c:pt idx="35">
                  <c:v>4</c:v>
                </c:pt>
                <c:pt idx="36">
                  <c:v>6</c:v>
                </c:pt>
                <c:pt idx="37">
                  <c:v>8</c:v>
                </c:pt>
                <c:pt idx="38">
                  <c:v>7</c:v>
                </c:pt>
                <c:pt idx="39">
                  <c:v>0</c:v>
                </c:pt>
                <c:pt idx="40">
                  <c:v>14</c:v>
                </c:pt>
                <c:pt idx="41">
                  <c:v>7</c:v>
                </c:pt>
                <c:pt idx="42">
                  <c:v>0</c:v>
                </c:pt>
                <c:pt idx="43">
                  <c:v>18</c:v>
                </c:pt>
                <c:pt idx="44">
                  <c:v>10</c:v>
                </c:pt>
                <c:pt idx="45">
                  <c:v>7</c:v>
                </c:pt>
                <c:pt idx="46">
                  <c:v>11</c:v>
                </c:pt>
                <c:pt idx="47">
                  <c:v>19</c:v>
                </c:pt>
                <c:pt idx="48">
                  <c:v>12</c:v>
                </c:pt>
                <c:pt idx="49">
                  <c:v>13</c:v>
                </c:pt>
                <c:pt idx="50">
                  <c:v>27</c:v>
                </c:pt>
                <c:pt idx="51">
                  <c:v>1</c:v>
                </c:pt>
                <c:pt idx="52">
                  <c:v>16</c:v>
                </c:pt>
                <c:pt idx="53">
                  <c:v>18</c:v>
                </c:pt>
                <c:pt idx="54">
                  <c:v>17</c:v>
                </c:pt>
                <c:pt idx="55">
                  <c:v>18</c:v>
                </c:pt>
                <c:pt idx="56">
                  <c:v>18</c:v>
                </c:pt>
                <c:pt idx="57">
                  <c:v>21</c:v>
                </c:pt>
                <c:pt idx="58">
                  <c:v>20</c:v>
                </c:pt>
                <c:pt idx="59">
                  <c:v>19</c:v>
                </c:pt>
                <c:pt idx="60">
                  <c:v>8</c:v>
                </c:pt>
                <c:pt idx="61">
                  <c:v>18</c:v>
                </c:pt>
                <c:pt idx="62">
                  <c:v>29</c:v>
                </c:pt>
                <c:pt idx="63">
                  <c:v>10</c:v>
                </c:pt>
                <c:pt idx="64">
                  <c:v>24</c:v>
                </c:pt>
                <c:pt idx="65">
                  <c:v>6</c:v>
                </c:pt>
                <c:pt idx="66">
                  <c:v>16</c:v>
                </c:pt>
                <c:pt idx="67">
                  <c:v>6</c:v>
                </c:pt>
                <c:pt idx="68">
                  <c:v>28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2</c:v>
                </c:pt>
                <c:pt idx="73">
                  <c:v>15</c:v>
                </c:pt>
                <c:pt idx="74">
                  <c:v>4</c:v>
                </c:pt>
                <c:pt idx="75">
                  <c:v>13</c:v>
                </c:pt>
                <c:pt idx="76">
                  <c:v>4</c:v>
                </c:pt>
                <c:pt idx="77">
                  <c:v>4</c:v>
                </c:pt>
                <c:pt idx="78">
                  <c:v>12</c:v>
                </c:pt>
                <c:pt idx="79">
                  <c:v>5</c:v>
                </c:pt>
                <c:pt idx="80">
                  <c:v>9</c:v>
                </c:pt>
                <c:pt idx="81">
                  <c:v>0</c:v>
                </c:pt>
                <c:pt idx="82">
                  <c:v>3</c:v>
                </c:pt>
                <c:pt idx="83">
                  <c:v>5</c:v>
                </c:pt>
                <c:pt idx="84">
                  <c:v>0</c:v>
                </c:pt>
                <c:pt idx="85">
                  <c:v>10</c:v>
                </c:pt>
                <c:pt idx="86">
                  <c:v>0</c:v>
                </c:pt>
                <c:pt idx="87">
                  <c:v>3</c:v>
                </c:pt>
                <c:pt idx="88">
                  <c:v>3</c:v>
                </c:pt>
                <c:pt idx="89">
                  <c:v>0</c:v>
                </c:pt>
                <c:pt idx="90">
                  <c:v>7</c:v>
                </c:pt>
                <c:pt idx="91">
                  <c:v>0</c:v>
                </c:pt>
                <c:pt idx="92">
                  <c:v>0</c:v>
                </c:pt>
                <c:pt idx="93">
                  <c:v>1</c:v>
                </c:pt>
                <c:pt idx="94">
                  <c:v>3</c:v>
                </c:pt>
                <c:pt idx="95">
                  <c:v>0</c:v>
                </c:pt>
                <c:pt idx="96">
                  <c:v>0</c:v>
                </c:pt>
                <c:pt idx="97">
                  <c:v>3</c:v>
                </c:pt>
                <c:pt idx="98">
                  <c:v>0</c:v>
                </c:pt>
                <c:pt idx="99">
                  <c:v>0</c:v>
                </c:pt>
                <c:pt idx="10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D-484F-BB64-F0F7808C07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9517808"/>
        <c:axId val="119521616"/>
      </c:barChart>
      <c:catAx>
        <c:axId val="119517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Wynik bazowy</a:t>
                </a:r>
              </a:p>
            </c:rich>
          </c:tx>
          <c:layout>
            <c:manualLayout>
              <c:xMode val="edge"/>
              <c:yMode val="edge"/>
              <c:x val="0.47654563616267936"/>
              <c:y val="0.920767641052575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9521616"/>
        <c:crosses val="autoZero"/>
        <c:auto val="1"/>
        <c:lblAlgn val="ctr"/>
        <c:lblOffset val="100"/>
        <c:noMultiLvlLbl val="0"/>
      </c:catAx>
      <c:valAx>
        <c:axId val="11952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Liczba kombinacji flag</a:t>
                </a:r>
              </a:p>
            </c:rich>
          </c:tx>
          <c:layout>
            <c:manualLayout>
              <c:xMode val="edge"/>
              <c:yMode val="edge"/>
              <c:x val="6.069423969336369E-3"/>
              <c:y val="0.363532380961636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9517808"/>
        <c:crosses val="autoZero"/>
        <c:crossBetween val="between"/>
        <c:majorUnit val="2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Liczba kombinacji flag odwzorowywanych na każdą wartość wyniku bazowego dla CVSS 3.1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[1]Arkusz1!$D$1:$D$101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Arkusz1!$E$1:$E$101</c:f>
              <c:numCache>
                <c:formatCode>General</c:formatCode>
                <c:ptCount val="101"/>
                <c:pt idx="0">
                  <c:v>96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6</c:v>
                </c:pt>
                <c:pt idx="18">
                  <c:v>12</c:v>
                </c:pt>
                <c:pt idx="19">
                  <c:v>18</c:v>
                </c:pt>
                <c:pt idx="20">
                  <c:v>21</c:v>
                </c:pt>
                <c:pt idx="21">
                  <c:v>9</c:v>
                </c:pt>
                <c:pt idx="22">
                  <c:v>18</c:v>
                </c:pt>
                <c:pt idx="23">
                  <c:v>15</c:v>
                </c:pt>
                <c:pt idx="24">
                  <c:v>12</c:v>
                </c:pt>
                <c:pt idx="25">
                  <c:v>12</c:v>
                </c:pt>
                <c:pt idx="26">
                  <c:v>12</c:v>
                </c:pt>
                <c:pt idx="27">
                  <c:v>18</c:v>
                </c:pt>
                <c:pt idx="28">
                  <c:v>6</c:v>
                </c:pt>
                <c:pt idx="29">
                  <c:v>15</c:v>
                </c:pt>
                <c:pt idx="30">
                  <c:v>18</c:v>
                </c:pt>
                <c:pt idx="31">
                  <c:v>27</c:v>
                </c:pt>
                <c:pt idx="32">
                  <c:v>27</c:v>
                </c:pt>
                <c:pt idx="33">
                  <c:v>33</c:v>
                </c:pt>
                <c:pt idx="34">
                  <c:v>24</c:v>
                </c:pt>
                <c:pt idx="35">
                  <c:v>15</c:v>
                </c:pt>
                <c:pt idx="36">
                  <c:v>21</c:v>
                </c:pt>
                <c:pt idx="37">
                  <c:v>21</c:v>
                </c:pt>
                <c:pt idx="38">
                  <c:v>21</c:v>
                </c:pt>
                <c:pt idx="39">
                  <c:v>9</c:v>
                </c:pt>
                <c:pt idx="40">
                  <c:v>36</c:v>
                </c:pt>
                <c:pt idx="41">
                  <c:v>12</c:v>
                </c:pt>
                <c:pt idx="42">
                  <c:v>25</c:v>
                </c:pt>
                <c:pt idx="43">
                  <c:v>43</c:v>
                </c:pt>
                <c:pt idx="44">
                  <c:v>38</c:v>
                </c:pt>
                <c:pt idx="45">
                  <c:v>26</c:v>
                </c:pt>
                <c:pt idx="46">
                  <c:v>40</c:v>
                </c:pt>
                <c:pt idx="47">
                  <c:v>34</c:v>
                </c:pt>
                <c:pt idx="48">
                  <c:v>30</c:v>
                </c:pt>
                <c:pt idx="49">
                  <c:v>44</c:v>
                </c:pt>
                <c:pt idx="50">
                  <c:v>48</c:v>
                </c:pt>
                <c:pt idx="51">
                  <c:v>52</c:v>
                </c:pt>
                <c:pt idx="52">
                  <c:v>56</c:v>
                </c:pt>
                <c:pt idx="53">
                  <c:v>54</c:v>
                </c:pt>
                <c:pt idx="54">
                  <c:v>53</c:v>
                </c:pt>
                <c:pt idx="55">
                  <c:v>57</c:v>
                </c:pt>
                <c:pt idx="56">
                  <c:v>63</c:v>
                </c:pt>
                <c:pt idx="57">
                  <c:v>70</c:v>
                </c:pt>
                <c:pt idx="58">
                  <c:v>54</c:v>
                </c:pt>
                <c:pt idx="59">
                  <c:v>62</c:v>
                </c:pt>
                <c:pt idx="60">
                  <c:v>55</c:v>
                </c:pt>
                <c:pt idx="61">
                  <c:v>57</c:v>
                </c:pt>
                <c:pt idx="62">
                  <c:v>74</c:v>
                </c:pt>
                <c:pt idx="63">
                  <c:v>54</c:v>
                </c:pt>
                <c:pt idx="64">
                  <c:v>106</c:v>
                </c:pt>
                <c:pt idx="65">
                  <c:v>66</c:v>
                </c:pt>
                <c:pt idx="66">
                  <c:v>54</c:v>
                </c:pt>
                <c:pt idx="67">
                  <c:v>60</c:v>
                </c:pt>
                <c:pt idx="68">
                  <c:v>63</c:v>
                </c:pt>
                <c:pt idx="69">
                  <c:v>62</c:v>
                </c:pt>
                <c:pt idx="70">
                  <c:v>61</c:v>
                </c:pt>
                <c:pt idx="71">
                  <c:v>45</c:v>
                </c:pt>
                <c:pt idx="72">
                  <c:v>34</c:v>
                </c:pt>
                <c:pt idx="73">
                  <c:v>42</c:v>
                </c:pt>
                <c:pt idx="74">
                  <c:v>44</c:v>
                </c:pt>
                <c:pt idx="75">
                  <c:v>23</c:v>
                </c:pt>
                <c:pt idx="76">
                  <c:v>51</c:v>
                </c:pt>
                <c:pt idx="77">
                  <c:v>33</c:v>
                </c:pt>
                <c:pt idx="78">
                  <c:v>12</c:v>
                </c:pt>
                <c:pt idx="79">
                  <c:v>31</c:v>
                </c:pt>
                <c:pt idx="80">
                  <c:v>14</c:v>
                </c:pt>
                <c:pt idx="81">
                  <c:v>26</c:v>
                </c:pt>
                <c:pt idx="82">
                  <c:v>27</c:v>
                </c:pt>
                <c:pt idx="83">
                  <c:v>8</c:v>
                </c:pt>
                <c:pt idx="84">
                  <c:v>13</c:v>
                </c:pt>
                <c:pt idx="85">
                  <c:v>6</c:v>
                </c:pt>
                <c:pt idx="86">
                  <c:v>12</c:v>
                </c:pt>
                <c:pt idx="87">
                  <c:v>15</c:v>
                </c:pt>
                <c:pt idx="88">
                  <c:v>9</c:v>
                </c:pt>
                <c:pt idx="89">
                  <c:v>13</c:v>
                </c:pt>
                <c:pt idx="90">
                  <c:v>9</c:v>
                </c:pt>
                <c:pt idx="91">
                  <c:v>1</c:v>
                </c:pt>
                <c:pt idx="92">
                  <c:v>3</c:v>
                </c:pt>
                <c:pt idx="93">
                  <c:v>6</c:v>
                </c:pt>
                <c:pt idx="94">
                  <c:v>0</c:v>
                </c:pt>
                <c:pt idx="95">
                  <c:v>2</c:v>
                </c:pt>
                <c:pt idx="96">
                  <c:v>0</c:v>
                </c:pt>
                <c:pt idx="97">
                  <c:v>3</c:v>
                </c:pt>
                <c:pt idx="98">
                  <c:v>4</c:v>
                </c:pt>
                <c:pt idx="99">
                  <c:v>3</c:v>
                </c:pt>
                <c:pt idx="10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CD-49F1-9915-31DA8D9EB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9517808"/>
        <c:axId val="119521616"/>
      </c:barChart>
      <c:catAx>
        <c:axId val="119517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Wynik bazowy</a:t>
                </a:r>
              </a:p>
            </c:rich>
          </c:tx>
          <c:layout>
            <c:manualLayout>
              <c:xMode val="edge"/>
              <c:yMode val="edge"/>
              <c:x val="0.47654563616267936"/>
              <c:y val="0.920767641052575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9521616"/>
        <c:crosses val="autoZero"/>
        <c:auto val="1"/>
        <c:lblAlgn val="ctr"/>
        <c:lblOffset val="100"/>
        <c:noMultiLvlLbl val="0"/>
      </c:catAx>
      <c:valAx>
        <c:axId val="11952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Liczba kombinacji flag</a:t>
                </a:r>
              </a:p>
            </c:rich>
          </c:tx>
          <c:layout>
            <c:manualLayout>
              <c:xMode val="edge"/>
              <c:yMode val="edge"/>
              <c:x val="6.069423969336369E-3"/>
              <c:y val="0.363532380961636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9517808"/>
        <c:crosses val="autoZero"/>
        <c:crossBetween val="between"/>
        <c:majorUnit val="5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Częstość występowania kategorii klasyfikacji </a:t>
            </a:r>
            <a:r>
              <a:rPr lang="pl-PL" sz="1600" b="1" i="0" u="none" strike="noStrike" baseline="0" dirty="0">
                <a:effectLst/>
              </a:rPr>
              <a:t>CVSS2.0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'cvss31'!$O$64:$O$66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'cvss31'!$P$64:$P$66</c:f>
              <c:numCache>
                <c:formatCode>General</c:formatCode>
                <c:ptCount val="3"/>
                <c:pt idx="0">
                  <c:v>19085</c:v>
                </c:pt>
                <c:pt idx="1">
                  <c:v>104188</c:v>
                </c:pt>
                <c:pt idx="2">
                  <c:v>56837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C-4A77-B751-7C90BD85EC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76572751"/>
        <c:axId val="1076573711"/>
      </c:barChart>
      <c:catAx>
        <c:axId val="1076572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Poziom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76573711"/>
        <c:crosses val="autoZero"/>
        <c:auto val="1"/>
        <c:lblAlgn val="ctr"/>
        <c:lblOffset val="100"/>
        <c:noMultiLvlLbl val="0"/>
      </c:catAx>
      <c:valAx>
        <c:axId val="1076573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Ilość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7657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Rozkład prawdopodobieństwa dla wyników ocen podatności </a:t>
            </a:r>
            <a:r>
              <a:rPr lang="pl-PL" sz="1600" b="1" i="0" u="none" strike="noStrike" baseline="0" dirty="0">
                <a:effectLst/>
              </a:rPr>
              <a:t>CVSS2.0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'cvss31'!$D$2:$D$102</c:f>
              <c:strCache>
                <c:ptCount val="1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</c:strCache>
            </c:strRef>
          </c:cat>
          <c:val>
            <c:numRef>
              <c:f>'cvss31'!$E$2:$E$102</c:f>
              <c:numCache>
                <c:formatCode>General</c:formatCode>
                <c:ptCount val="101"/>
                <c:pt idx="0">
                  <c:v>1.2214757648103937E-2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4.9969463105879741E-3</c:v>
                </c:pt>
                <c:pt idx="11">
                  <c:v>0</c:v>
                </c:pt>
                <c:pt idx="12">
                  <c:v>9.6052412414635496E-2</c:v>
                </c:pt>
                <c:pt idx="13">
                  <c:v>1.1104325134639942E-3</c:v>
                </c:pt>
                <c:pt idx="14">
                  <c:v>2.7760812836599854E-3</c:v>
                </c:pt>
                <c:pt idx="15">
                  <c:v>1.9432568985619899E-2</c:v>
                </c:pt>
                <c:pt idx="16">
                  <c:v>0</c:v>
                </c:pt>
                <c:pt idx="17">
                  <c:v>4.1086002998167788E-2</c:v>
                </c:pt>
                <c:pt idx="18">
                  <c:v>9.9938926211759482E-3</c:v>
                </c:pt>
                <c:pt idx="19">
                  <c:v>0.49081117095108545</c:v>
                </c:pt>
                <c:pt idx="20">
                  <c:v>0</c:v>
                </c:pt>
                <c:pt idx="21">
                  <c:v>3.7793570595747039</c:v>
                </c:pt>
                <c:pt idx="22">
                  <c:v>0</c:v>
                </c:pt>
                <c:pt idx="23">
                  <c:v>2.8316029093331852E-2</c:v>
                </c:pt>
                <c:pt idx="24">
                  <c:v>6.1073788240519683E-3</c:v>
                </c:pt>
                <c:pt idx="25">
                  <c:v>0</c:v>
                </c:pt>
                <c:pt idx="26">
                  <c:v>0.63683304647160077</c:v>
                </c:pt>
                <c:pt idx="27">
                  <c:v>6.2184220753983672E-2</c:v>
                </c:pt>
                <c:pt idx="28">
                  <c:v>7.7730275942479591E-3</c:v>
                </c:pt>
                <c:pt idx="29">
                  <c:v>0.11770584642718337</c:v>
                </c:pt>
                <c:pt idx="30">
                  <c:v>7.7730275942479591E-3</c:v>
                </c:pt>
                <c:pt idx="31">
                  <c:v>0</c:v>
                </c:pt>
                <c:pt idx="32">
                  <c:v>2.0543001499083894E-2</c:v>
                </c:pt>
                <c:pt idx="33">
                  <c:v>0.5096885236799733</c:v>
                </c:pt>
                <c:pt idx="34">
                  <c:v>5.5521625673199708E-4</c:v>
                </c:pt>
                <c:pt idx="35">
                  <c:v>4.1696740880572989</c:v>
                </c:pt>
                <c:pt idx="36">
                  <c:v>0.4808172783299095</c:v>
                </c:pt>
                <c:pt idx="37">
                  <c:v>8.2172005996335576E-2</c:v>
                </c:pt>
                <c:pt idx="38">
                  <c:v>8.3282438509799557E-3</c:v>
                </c:pt>
                <c:pt idx="39">
                  <c:v>0</c:v>
                </c:pt>
                <c:pt idx="40">
                  <c:v>3.9936705346732557</c:v>
                </c:pt>
                <c:pt idx="41">
                  <c:v>2.8316029093331852E-2</c:v>
                </c:pt>
                <c:pt idx="42">
                  <c:v>0</c:v>
                </c:pt>
                <c:pt idx="43">
                  <c:v>14.880906112930987</c:v>
                </c:pt>
                <c:pt idx="44">
                  <c:v>0.57242796069068902</c:v>
                </c:pt>
                <c:pt idx="45">
                  <c:v>0</c:v>
                </c:pt>
                <c:pt idx="46">
                  <c:v>3.0098273277441563</c:v>
                </c:pt>
                <c:pt idx="47">
                  <c:v>0.18821831103214703</c:v>
                </c:pt>
                <c:pt idx="48">
                  <c:v>4.9969463105879741E-2</c:v>
                </c:pt>
                <c:pt idx="49">
                  <c:v>1.134862028760202</c:v>
                </c:pt>
                <c:pt idx="50">
                  <c:v>14.311254233523957</c:v>
                </c:pt>
                <c:pt idx="51">
                  <c:v>0.59241574593304092</c:v>
                </c:pt>
                <c:pt idx="52">
                  <c:v>0.15879184942535118</c:v>
                </c:pt>
                <c:pt idx="53">
                  <c:v>5.5521625673199708E-4</c:v>
                </c:pt>
                <c:pt idx="54">
                  <c:v>0.89556382210871144</c:v>
                </c:pt>
                <c:pt idx="55">
                  <c:v>0.91444117483759935</c:v>
                </c:pt>
                <c:pt idx="56">
                  <c:v>3.0536894120259842E-2</c:v>
                </c:pt>
                <c:pt idx="57">
                  <c:v>3.1092110376991836E-2</c:v>
                </c:pt>
                <c:pt idx="58">
                  <c:v>1.9848981178168899</c:v>
                </c:pt>
                <c:pt idx="59">
                  <c:v>7.2178113375159624E-3</c:v>
                </c:pt>
                <c:pt idx="60">
                  <c:v>0.54189106657042918</c:v>
                </c:pt>
                <c:pt idx="61">
                  <c:v>0.24873688301593469</c:v>
                </c:pt>
                <c:pt idx="62">
                  <c:v>0.13380711787241131</c:v>
                </c:pt>
                <c:pt idx="63">
                  <c:v>8.1061573482871574E-2</c:v>
                </c:pt>
                <c:pt idx="64">
                  <c:v>1.4935317306090723</c:v>
                </c:pt>
                <c:pt idx="65">
                  <c:v>3.0670146021875522</c:v>
                </c:pt>
                <c:pt idx="66">
                  <c:v>0.10937760257620344</c:v>
                </c:pt>
                <c:pt idx="67">
                  <c:v>2.7760812836599854E-3</c:v>
                </c:pt>
                <c:pt idx="68">
                  <c:v>8.5486647049025599</c:v>
                </c:pt>
                <c:pt idx="69">
                  <c:v>0.83504525012492359</c:v>
                </c:pt>
                <c:pt idx="70">
                  <c:v>4.9969463105879741E-3</c:v>
                </c:pt>
                <c:pt idx="71">
                  <c:v>0.57575925823108109</c:v>
                </c:pt>
                <c:pt idx="72">
                  <c:v>3.5411692854366774</c:v>
                </c:pt>
                <c:pt idx="73">
                  <c:v>4.4417300538559766E-3</c:v>
                </c:pt>
                <c:pt idx="74">
                  <c:v>1.6101271445227917E-2</c:v>
                </c:pt>
                <c:pt idx="75">
                  <c:v>13.249125534395647</c:v>
                </c:pt>
                <c:pt idx="76">
                  <c:v>0.69290988840153245</c:v>
                </c:pt>
                <c:pt idx="77">
                  <c:v>5.7187274443395705E-2</c:v>
                </c:pt>
                <c:pt idx="78">
                  <c:v>1.7855754816501028</c:v>
                </c:pt>
                <c:pt idx="79">
                  <c:v>4.7748598078951751E-2</c:v>
                </c:pt>
                <c:pt idx="80">
                  <c:v>1.9987785242351896E-2</c:v>
                </c:pt>
                <c:pt idx="81">
                  <c:v>0</c:v>
                </c:pt>
                <c:pt idx="82">
                  <c:v>2.7760812836599854E-3</c:v>
                </c:pt>
                <c:pt idx="83">
                  <c:v>0.17933485092443507</c:v>
                </c:pt>
                <c:pt idx="84">
                  <c:v>0</c:v>
                </c:pt>
                <c:pt idx="85">
                  <c:v>0.26872466825828661</c:v>
                </c:pt>
                <c:pt idx="86">
                  <c:v>0</c:v>
                </c:pt>
                <c:pt idx="87">
                  <c:v>3.3312975403919829E-3</c:v>
                </c:pt>
                <c:pt idx="88">
                  <c:v>2.5539947809671868E-2</c:v>
                </c:pt>
                <c:pt idx="89">
                  <c:v>0</c:v>
                </c:pt>
                <c:pt idx="90">
                  <c:v>1.3947032369107766</c:v>
                </c:pt>
                <c:pt idx="91">
                  <c:v>0</c:v>
                </c:pt>
                <c:pt idx="92">
                  <c:v>0</c:v>
                </c:pt>
                <c:pt idx="93">
                  <c:v>4.6888012881017156</c:v>
                </c:pt>
                <c:pt idx="94">
                  <c:v>6.8291599578035642E-2</c:v>
                </c:pt>
                <c:pt idx="95">
                  <c:v>0</c:v>
                </c:pt>
                <c:pt idx="96">
                  <c:v>0</c:v>
                </c:pt>
                <c:pt idx="97">
                  <c:v>6.1073788240519683E-3</c:v>
                </c:pt>
                <c:pt idx="98">
                  <c:v>0</c:v>
                </c:pt>
                <c:pt idx="99">
                  <c:v>0</c:v>
                </c:pt>
                <c:pt idx="100">
                  <c:v>4.9242129809560824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AC-4F2A-B55D-60E2970F0D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5377327"/>
        <c:axId val="1017753503"/>
      </c:barChart>
      <c:catAx>
        <c:axId val="10153773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Ocena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7753503"/>
        <c:crosses val="autoZero"/>
        <c:auto val="1"/>
        <c:lblAlgn val="ctr"/>
        <c:lblOffset val="100"/>
        <c:noMultiLvlLbl val="0"/>
      </c:catAx>
      <c:valAx>
        <c:axId val="101775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/>
                  <a:t>Prawdopodobieństwo</a:t>
                </a:r>
                <a:r>
                  <a:rPr lang="pl-PL" baseline="0" dirty="0"/>
                  <a:t> [%]</a:t>
                </a:r>
                <a:endParaRPr lang="pl-P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5377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Rozkład prawdopodobieństwa dla kategorii </a:t>
            </a:r>
            <a:r>
              <a:rPr lang="pl-PL" sz="1600" b="1" i="0" u="none" strike="noStrike" baseline="0" dirty="0">
                <a:effectLst/>
              </a:rPr>
              <a:t>CVSS2.0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'cvss31'!$O$64:$O$66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'cvss31'!$S$64:$S$66</c:f>
              <c:numCache>
                <c:formatCode>General</c:formatCode>
                <c:ptCount val="3"/>
                <c:pt idx="0">
                  <c:v>10.596302259730164</c:v>
                </c:pt>
                <c:pt idx="1">
                  <c:v>57.846871356393315</c:v>
                </c:pt>
                <c:pt idx="2">
                  <c:v>31.556826383876519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E-465B-B327-632CF70A9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4501408"/>
        <c:axId val="144494688"/>
      </c:barChart>
      <c:catAx>
        <c:axId val="14450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Poziom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4494688"/>
        <c:crosses val="autoZero"/>
        <c:auto val="1"/>
        <c:lblAlgn val="ctr"/>
        <c:lblOffset val="100"/>
        <c:noMultiLvlLbl val="0"/>
      </c:catAx>
      <c:valAx>
        <c:axId val="14449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/>
                  <a:t>Prawdopodobieństwo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450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W</a:t>
            </a:r>
            <a:r>
              <a:rPr lang="en-US" dirty="0" err="1"/>
              <a:t>ystępowanie</a:t>
            </a:r>
            <a:r>
              <a:rPr lang="en-US" dirty="0"/>
              <a:t> </a:t>
            </a:r>
            <a:r>
              <a:rPr lang="en-US" dirty="0" err="1"/>
              <a:t>wyniku</a:t>
            </a:r>
            <a:r>
              <a:rPr lang="en-US" dirty="0"/>
              <a:t> </a:t>
            </a:r>
            <a:r>
              <a:rPr lang="en-US" dirty="0" err="1"/>
              <a:t>oceny</a:t>
            </a:r>
            <a:r>
              <a:rPr lang="en-US" dirty="0"/>
              <a:t> </a:t>
            </a:r>
            <a:r>
              <a:rPr lang="en-US" dirty="0" err="1"/>
              <a:t>podatności</a:t>
            </a:r>
            <a:r>
              <a:rPr lang="pl-PL" dirty="0"/>
              <a:t> CVSS3.1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'cvss31'!$B$1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'cvss31'!$A$2:$A$102</c:f>
              <c:strCache>
                <c:ptCount val="1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</c:strCache>
            </c:strRef>
          </c:cat>
          <c:val>
            <c:numRef>
              <c:f>'cvss31'!$B$2:$B$102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1</c:v>
                </c:pt>
                <c:pt idx="20">
                  <c:v>4</c:v>
                </c:pt>
                <c:pt idx="21">
                  <c:v>4</c:v>
                </c:pt>
                <c:pt idx="22">
                  <c:v>15</c:v>
                </c:pt>
                <c:pt idx="23">
                  <c:v>42</c:v>
                </c:pt>
                <c:pt idx="24">
                  <c:v>108</c:v>
                </c:pt>
                <c:pt idx="25">
                  <c:v>27</c:v>
                </c:pt>
                <c:pt idx="26">
                  <c:v>7</c:v>
                </c:pt>
                <c:pt idx="27">
                  <c:v>148</c:v>
                </c:pt>
                <c:pt idx="28">
                  <c:v>7</c:v>
                </c:pt>
                <c:pt idx="29">
                  <c:v>17</c:v>
                </c:pt>
                <c:pt idx="30">
                  <c:v>4</c:v>
                </c:pt>
                <c:pt idx="31">
                  <c:v>60</c:v>
                </c:pt>
                <c:pt idx="32">
                  <c:v>16</c:v>
                </c:pt>
                <c:pt idx="33">
                  <c:v>774</c:v>
                </c:pt>
                <c:pt idx="34">
                  <c:v>20</c:v>
                </c:pt>
                <c:pt idx="35">
                  <c:v>94</c:v>
                </c:pt>
                <c:pt idx="36">
                  <c:v>9</c:v>
                </c:pt>
                <c:pt idx="37">
                  <c:v>142</c:v>
                </c:pt>
                <c:pt idx="38">
                  <c:v>41</c:v>
                </c:pt>
                <c:pt idx="39">
                  <c:v>32</c:v>
                </c:pt>
                <c:pt idx="40">
                  <c:v>20</c:v>
                </c:pt>
                <c:pt idx="41">
                  <c:v>50</c:v>
                </c:pt>
                <c:pt idx="42">
                  <c:v>72</c:v>
                </c:pt>
                <c:pt idx="43">
                  <c:v>2222</c:v>
                </c:pt>
                <c:pt idx="44">
                  <c:v>589</c:v>
                </c:pt>
                <c:pt idx="45">
                  <c:v>34</c:v>
                </c:pt>
                <c:pt idx="46">
                  <c:v>282</c:v>
                </c:pt>
                <c:pt idx="47">
                  <c:v>261</c:v>
                </c:pt>
                <c:pt idx="48">
                  <c:v>1470</c:v>
                </c:pt>
                <c:pt idx="49">
                  <c:v>832</c:v>
                </c:pt>
                <c:pt idx="50">
                  <c:v>112</c:v>
                </c:pt>
                <c:pt idx="51">
                  <c:v>21</c:v>
                </c:pt>
                <c:pt idx="52">
                  <c:v>28</c:v>
                </c:pt>
                <c:pt idx="53">
                  <c:v>2575</c:v>
                </c:pt>
                <c:pt idx="54">
                  <c:v>3761</c:v>
                </c:pt>
                <c:pt idx="55">
                  <c:v>4903</c:v>
                </c:pt>
                <c:pt idx="56">
                  <c:v>62</c:v>
                </c:pt>
                <c:pt idx="57">
                  <c:v>138</c:v>
                </c:pt>
                <c:pt idx="58">
                  <c:v>64</c:v>
                </c:pt>
                <c:pt idx="59">
                  <c:v>708</c:v>
                </c:pt>
                <c:pt idx="60">
                  <c:v>190</c:v>
                </c:pt>
                <c:pt idx="61">
                  <c:v>5052</c:v>
                </c:pt>
                <c:pt idx="62">
                  <c:v>73</c:v>
                </c:pt>
                <c:pt idx="63">
                  <c:v>225</c:v>
                </c:pt>
                <c:pt idx="64">
                  <c:v>156</c:v>
                </c:pt>
                <c:pt idx="65">
                  <c:v>5568</c:v>
                </c:pt>
                <c:pt idx="66">
                  <c:v>98</c:v>
                </c:pt>
                <c:pt idx="67">
                  <c:v>978</c:v>
                </c:pt>
                <c:pt idx="68">
                  <c:v>629</c:v>
                </c:pt>
                <c:pt idx="69">
                  <c:v>5</c:v>
                </c:pt>
                <c:pt idx="70">
                  <c:v>393</c:v>
                </c:pt>
                <c:pt idx="71">
                  <c:v>691</c:v>
                </c:pt>
                <c:pt idx="72">
                  <c:v>1931</c:v>
                </c:pt>
                <c:pt idx="73">
                  <c:v>328</c:v>
                </c:pt>
                <c:pt idx="74">
                  <c:v>244</c:v>
                </c:pt>
                <c:pt idx="75">
                  <c:v>9263</c:v>
                </c:pt>
                <c:pt idx="76">
                  <c:v>65</c:v>
                </c:pt>
                <c:pt idx="77">
                  <c:v>171</c:v>
                </c:pt>
                <c:pt idx="78">
                  <c:v>8904</c:v>
                </c:pt>
                <c:pt idx="79">
                  <c:v>9</c:v>
                </c:pt>
                <c:pt idx="80">
                  <c:v>245</c:v>
                </c:pt>
                <c:pt idx="81">
                  <c:v>1266</c:v>
                </c:pt>
                <c:pt idx="82">
                  <c:v>439</c:v>
                </c:pt>
                <c:pt idx="83">
                  <c:v>89</c:v>
                </c:pt>
                <c:pt idx="84">
                  <c:v>97</c:v>
                </c:pt>
                <c:pt idx="85">
                  <c:v>34</c:v>
                </c:pt>
                <c:pt idx="86">
                  <c:v>292</c:v>
                </c:pt>
                <c:pt idx="87">
                  <c:v>23</c:v>
                </c:pt>
                <c:pt idx="88">
                  <c:v>7587</c:v>
                </c:pt>
                <c:pt idx="89">
                  <c:v>5</c:v>
                </c:pt>
                <c:pt idx="90">
                  <c:v>119</c:v>
                </c:pt>
                <c:pt idx="91">
                  <c:v>930</c:v>
                </c:pt>
                <c:pt idx="92">
                  <c:v>0</c:v>
                </c:pt>
                <c:pt idx="93">
                  <c:v>108</c:v>
                </c:pt>
                <c:pt idx="94">
                  <c:v>22</c:v>
                </c:pt>
                <c:pt idx="95">
                  <c:v>0</c:v>
                </c:pt>
                <c:pt idx="96">
                  <c:v>213</c:v>
                </c:pt>
                <c:pt idx="97">
                  <c:v>0</c:v>
                </c:pt>
                <c:pt idx="98">
                  <c:v>9836</c:v>
                </c:pt>
                <c:pt idx="99">
                  <c:v>157</c:v>
                </c:pt>
                <c:pt idx="100">
                  <c:v>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8-48E3-A555-DB578D08F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09830671"/>
        <c:axId val="1017751583"/>
      </c:barChart>
      <c:catAx>
        <c:axId val="1009830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Ocena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7751583"/>
        <c:crosses val="autoZero"/>
        <c:auto val="1"/>
        <c:lblAlgn val="ctr"/>
        <c:lblOffset val="100"/>
        <c:noMultiLvlLbl val="0"/>
      </c:catAx>
      <c:valAx>
        <c:axId val="101775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Ilość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9830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Występowanie kategorii klasyfikacji CVSS3.1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'cvss31'!$O$54:$O$58</c:f>
              <c:strCache>
                <c:ptCount val="5"/>
                <c:pt idx="0">
                  <c:v>None</c:v>
                </c:pt>
                <c:pt idx="1">
                  <c:v>Low</c:v>
                </c:pt>
                <c:pt idx="2">
                  <c:v>Medium</c:v>
                </c:pt>
                <c:pt idx="3">
                  <c:v>High</c:v>
                </c:pt>
                <c:pt idx="4">
                  <c:v>Critical</c:v>
                </c:pt>
              </c:strCache>
            </c:strRef>
          </c:cat>
          <c:val>
            <c:numRef>
              <c:f>'cvss31'!$P$54:$P$58</c:f>
              <c:numCache>
                <c:formatCode>General</c:formatCode>
                <c:ptCount val="5"/>
                <c:pt idx="0">
                  <c:v>0</c:v>
                </c:pt>
                <c:pt idx="1">
                  <c:v>1575</c:v>
                </c:pt>
                <c:pt idx="2">
                  <c:v>31178</c:v>
                </c:pt>
                <c:pt idx="3">
                  <c:v>32076</c:v>
                </c:pt>
                <c:pt idx="4">
                  <c:v>11561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C7-4CD0-8623-DC88E0F3A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76572751"/>
        <c:axId val="1076573711"/>
      </c:barChart>
      <c:catAx>
        <c:axId val="1076572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Poziom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76573711"/>
        <c:crosses val="autoZero"/>
        <c:auto val="1"/>
        <c:lblAlgn val="ctr"/>
        <c:lblOffset val="100"/>
        <c:noMultiLvlLbl val="0"/>
      </c:catAx>
      <c:valAx>
        <c:axId val="1076573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Ilość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7657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Rozkład prawdopodobieństwa dla wyników ocen podatności CVSS3.1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'cvss31'!$D$2:$D$102</c:f>
              <c:strCache>
                <c:ptCount val="1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</c:strCache>
            </c:strRef>
          </c:cat>
          <c:val>
            <c:numRef>
              <c:f>'cvss31'!$E$2:$E$102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3.9272156041366673E-3</c:v>
                </c:pt>
                <c:pt idx="19">
                  <c:v>1.3090718680455558E-3</c:v>
                </c:pt>
                <c:pt idx="20">
                  <c:v>5.2362874721822231E-3</c:v>
                </c:pt>
                <c:pt idx="21">
                  <c:v>5.2362874721822231E-3</c:v>
                </c:pt>
                <c:pt idx="22">
                  <c:v>1.9636078020683335E-2</c:v>
                </c:pt>
                <c:pt idx="23">
                  <c:v>5.4981018457913339E-2</c:v>
                </c:pt>
                <c:pt idx="24">
                  <c:v>0.14137976174892003</c:v>
                </c:pt>
                <c:pt idx="25">
                  <c:v>3.5344940437230007E-2</c:v>
                </c:pt>
                <c:pt idx="26">
                  <c:v>9.1635030763188904E-3</c:v>
                </c:pt>
                <c:pt idx="27">
                  <c:v>0.19374263647074225</c:v>
                </c:pt>
                <c:pt idx="28">
                  <c:v>9.1635030763188904E-3</c:v>
                </c:pt>
                <c:pt idx="29">
                  <c:v>2.2254221756774446E-2</c:v>
                </c:pt>
                <c:pt idx="30">
                  <c:v>5.2362874721822231E-3</c:v>
                </c:pt>
                <c:pt idx="31">
                  <c:v>7.8544312082733339E-2</c:v>
                </c:pt>
                <c:pt idx="32">
                  <c:v>2.0945149888728892E-2</c:v>
                </c:pt>
                <c:pt idx="33">
                  <c:v>1.0132216258672602</c:v>
                </c:pt>
                <c:pt idx="34">
                  <c:v>2.6181437360911112E-2</c:v>
                </c:pt>
                <c:pt idx="35">
                  <c:v>0.12305275559628223</c:v>
                </c:pt>
                <c:pt idx="36">
                  <c:v>1.1781646812410002E-2</c:v>
                </c:pt>
                <c:pt idx="37">
                  <c:v>0.18588820526246891</c:v>
                </c:pt>
                <c:pt idx="38">
                  <c:v>5.3671946589867792E-2</c:v>
                </c:pt>
                <c:pt idx="39">
                  <c:v>4.1890299777457785E-2</c:v>
                </c:pt>
                <c:pt idx="40">
                  <c:v>2.6181437360911112E-2</c:v>
                </c:pt>
                <c:pt idx="41">
                  <c:v>6.5453593402277785E-2</c:v>
                </c:pt>
                <c:pt idx="42">
                  <c:v>9.4253174499280015E-2</c:v>
                </c:pt>
                <c:pt idx="43">
                  <c:v>2.9087576907972248</c:v>
                </c:pt>
                <c:pt idx="44">
                  <c:v>0.77104333027883232</c:v>
                </c:pt>
                <c:pt idx="45">
                  <c:v>4.4508443513548893E-2</c:v>
                </c:pt>
                <c:pt idx="46">
                  <c:v>0.36915826678884667</c:v>
                </c:pt>
                <c:pt idx="47">
                  <c:v>0.34166775755989004</c:v>
                </c:pt>
                <c:pt idx="48">
                  <c:v>1.9243356460269669</c:v>
                </c:pt>
                <c:pt idx="49">
                  <c:v>1.0891477942139023</c:v>
                </c:pt>
                <c:pt idx="50">
                  <c:v>0.14661604922110225</c:v>
                </c:pt>
                <c:pt idx="51">
                  <c:v>2.7490509228956669E-2</c:v>
                </c:pt>
                <c:pt idx="52">
                  <c:v>3.6654012305275561E-2</c:v>
                </c:pt>
                <c:pt idx="53">
                  <c:v>3.3708600602173058</c:v>
                </c:pt>
                <c:pt idx="54">
                  <c:v>4.9234192957193352</c:v>
                </c:pt>
                <c:pt idx="55">
                  <c:v>6.4183793690273587</c:v>
                </c:pt>
                <c:pt idx="56">
                  <c:v>8.1162455818824461E-2</c:v>
                </c:pt>
                <c:pt idx="57">
                  <c:v>0.18065191779028669</c:v>
                </c:pt>
                <c:pt idx="58">
                  <c:v>8.3780599554915569E-2</c:v>
                </c:pt>
                <c:pt idx="59">
                  <c:v>0.92682288257625345</c:v>
                </c:pt>
                <c:pt idx="60">
                  <c:v>0.24872365492865559</c:v>
                </c:pt>
                <c:pt idx="61">
                  <c:v>6.6134310773661467</c:v>
                </c:pt>
                <c:pt idx="62">
                  <c:v>9.5562246367325562E-2</c:v>
                </c:pt>
                <c:pt idx="63">
                  <c:v>0.29454117031025007</c:v>
                </c:pt>
                <c:pt idx="64">
                  <c:v>0.20421521141510668</c:v>
                </c:pt>
                <c:pt idx="65">
                  <c:v>7.2889121612776542</c:v>
                </c:pt>
                <c:pt idx="66">
                  <c:v>0.12828904306846445</c:v>
                </c:pt>
                <c:pt idx="67">
                  <c:v>1.2802722869485534</c:v>
                </c:pt>
                <c:pt idx="68">
                  <c:v>0.82340620500065465</c:v>
                </c:pt>
                <c:pt idx="69">
                  <c:v>6.545359340227778E-3</c:v>
                </c:pt>
                <c:pt idx="70">
                  <c:v>0.51446524414190342</c:v>
                </c:pt>
                <c:pt idx="71">
                  <c:v>0.90456866081947906</c:v>
                </c:pt>
                <c:pt idx="72">
                  <c:v>2.5278177771959678</c:v>
                </c:pt>
                <c:pt idx="73">
                  <c:v>0.42937557271894233</c:v>
                </c:pt>
                <c:pt idx="74">
                  <c:v>0.3194135358031156</c:v>
                </c:pt>
                <c:pt idx="75">
                  <c:v>12.125932713705982</c:v>
                </c:pt>
                <c:pt idx="76">
                  <c:v>8.5089671422961116E-2</c:v>
                </c:pt>
                <c:pt idx="77">
                  <c:v>0.22385128943579</c:v>
                </c:pt>
                <c:pt idx="78">
                  <c:v>11.655975913077627</c:v>
                </c:pt>
                <c:pt idx="79">
                  <c:v>1.1781646812410002E-2</c:v>
                </c:pt>
                <c:pt idx="80">
                  <c:v>0.32072260767116118</c:v>
                </c:pt>
                <c:pt idx="81">
                  <c:v>1.6572849849456734</c:v>
                </c:pt>
                <c:pt idx="82">
                  <c:v>0.57468255007199898</c:v>
                </c:pt>
                <c:pt idx="83">
                  <c:v>0.11650739625605445</c:v>
                </c:pt>
                <c:pt idx="84">
                  <c:v>0.1269799712004189</c:v>
                </c:pt>
                <c:pt idx="85">
                  <c:v>4.4508443513548893E-2</c:v>
                </c:pt>
                <c:pt idx="86">
                  <c:v>0.38224898546930225</c:v>
                </c:pt>
                <c:pt idx="87">
                  <c:v>3.0108652965047781E-2</c:v>
                </c:pt>
                <c:pt idx="88">
                  <c:v>9.9319282628616303</c:v>
                </c:pt>
                <c:pt idx="89">
                  <c:v>6.545359340227778E-3</c:v>
                </c:pt>
                <c:pt idx="90">
                  <c:v>0.15577955229742113</c:v>
                </c:pt>
                <c:pt idx="91">
                  <c:v>1.2174368372823667</c:v>
                </c:pt>
                <c:pt idx="92">
                  <c:v>0</c:v>
                </c:pt>
                <c:pt idx="93">
                  <c:v>0.14137976174892003</c:v>
                </c:pt>
                <c:pt idx="94">
                  <c:v>2.8799581097002223E-2</c:v>
                </c:pt>
                <c:pt idx="95">
                  <c:v>0</c:v>
                </c:pt>
                <c:pt idx="96">
                  <c:v>0.27883230789370339</c:v>
                </c:pt>
                <c:pt idx="97">
                  <c:v>0</c:v>
                </c:pt>
                <c:pt idx="98">
                  <c:v>12.876030894096086</c:v>
                </c:pt>
                <c:pt idx="99">
                  <c:v>0.20552428328315225</c:v>
                </c:pt>
                <c:pt idx="100">
                  <c:v>0.23039664877601779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D-43DF-9EDC-CEF389F0E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5377327"/>
        <c:axId val="1017753503"/>
      </c:barChart>
      <c:catAx>
        <c:axId val="10153773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Ocena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7753503"/>
        <c:crosses val="autoZero"/>
        <c:auto val="1"/>
        <c:lblAlgn val="ctr"/>
        <c:lblOffset val="100"/>
        <c:noMultiLvlLbl val="0"/>
      </c:catAx>
      <c:valAx>
        <c:axId val="101775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5377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Rozkład prawdopodobieństwa dla kategorii CVSS3.1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'cvss31'!$R$54:$R$58</c:f>
              <c:strCache>
                <c:ptCount val="5"/>
                <c:pt idx="0">
                  <c:v>None</c:v>
                </c:pt>
                <c:pt idx="1">
                  <c:v>Low</c:v>
                </c:pt>
                <c:pt idx="2">
                  <c:v>Medium</c:v>
                </c:pt>
                <c:pt idx="3">
                  <c:v>High</c:v>
                </c:pt>
                <c:pt idx="4">
                  <c:v>Critical</c:v>
                </c:pt>
              </c:strCache>
            </c:strRef>
          </c:cat>
          <c:val>
            <c:numRef>
              <c:f>'cvss31'!$S$54:$S$58</c:f>
              <c:numCache>
                <c:formatCode>General</c:formatCode>
                <c:ptCount val="5"/>
                <c:pt idx="0">
                  <c:v>0</c:v>
                </c:pt>
                <c:pt idx="1">
                  <c:v>2.06178819217175</c:v>
                </c:pt>
                <c:pt idx="2">
                  <c:v>40.814242701924336</c:v>
                </c:pt>
                <c:pt idx="3">
                  <c:v>41.989789239429243</c:v>
                </c:pt>
                <c:pt idx="4">
                  <c:v>15.134179866474669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3-43DA-8FB5-1EFDA34F6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4501408"/>
        <c:axId val="144494688"/>
      </c:barChart>
      <c:catAx>
        <c:axId val="14450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Poziom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4494688"/>
        <c:crosses val="autoZero"/>
        <c:auto val="1"/>
        <c:lblAlgn val="ctr"/>
        <c:lblOffset val="100"/>
        <c:noMultiLvlLbl val="0"/>
      </c:catAx>
      <c:valAx>
        <c:axId val="14449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450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 dirty="0"/>
              <a:t>W</a:t>
            </a:r>
            <a:r>
              <a:rPr lang="en-US" dirty="0" err="1"/>
              <a:t>ystępowanie</a:t>
            </a:r>
            <a:r>
              <a:rPr lang="en-US" dirty="0"/>
              <a:t> </a:t>
            </a:r>
            <a:r>
              <a:rPr lang="en-US" dirty="0" err="1"/>
              <a:t>wyniku</a:t>
            </a:r>
            <a:r>
              <a:rPr lang="en-US" dirty="0"/>
              <a:t> </a:t>
            </a:r>
            <a:r>
              <a:rPr lang="en-US" dirty="0" err="1"/>
              <a:t>oceny</a:t>
            </a:r>
            <a:r>
              <a:rPr lang="en-US" dirty="0"/>
              <a:t> </a:t>
            </a:r>
            <a:r>
              <a:rPr lang="en-US" dirty="0" err="1"/>
              <a:t>podatności</a:t>
            </a:r>
            <a:r>
              <a:rPr lang="pl-PL" dirty="0"/>
              <a:t> CVSS3.1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'cvss31'!$B$1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'cvss31'!$A$2:$A$102</c:f>
              <c:strCache>
                <c:ptCount val="1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</c:strCache>
            </c:strRef>
          </c:cat>
          <c:val>
            <c:numRef>
              <c:f>'cvss31'!$B$2:$B$102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1</c:v>
                </c:pt>
                <c:pt idx="20">
                  <c:v>4</c:v>
                </c:pt>
                <c:pt idx="21">
                  <c:v>4</c:v>
                </c:pt>
                <c:pt idx="22">
                  <c:v>15</c:v>
                </c:pt>
                <c:pt idx="23">
                  <c:v>42</c:v>
                </c:pt>
                <c:pt idx="24">
                  <c:v>108</c:v>
                </c:pt>
                <c:pt idx="25">
                  <c:v>27</c:v>
                </c:pt>
                <c:pt idx="26">
                  <c:v>7</c:v>
                </c:pt>
                <c:pt idx="27">
                  <c:v>148</c:v>
                </c:pt>
                <c:pt idx="28">
                  <c:v>7</c:v>
                </c:pt>
                <c:pt idx="29">
                  <c:v>17</c:v>
                </c:pt>
                <c:pt idx="30">
                  <c:v>4</c:v>
                </c:pt>
                <c:pt idx="31">
                  <c:v>60</c:v>
                </c:pt>
                <c:pt idx="32">
                  <c:v>16</c:v>
                </c:pt>
                <c:pt idx="33">
                  <c:v>774</c:v>
                </c:pt>
                <c:pt idx="34">
                  <c:v>20</c:v>
                </c:pt>
                <c:pt idx="35">
                  <c:v>94</c:v>
                </c:pt>
                <c:pt idx="36">
                  <c:v>9</c:v>
                </c:pt>
                <c:pt idx="37">
                  <c:v>142</c:v>
                </c:pt>
                <c:pt idx="38">
                  <c:v>41</c:v>
                </c:pt>
                <c:pt idx="39">
                  <c:v>32</c:v>
                </c:pt>
                <c:pt idx="40">
                  <c:v>20</c:v>
                </c:pt>
                <c:pt idx="41">
                  <c:v>50</c:v>
                </c:pt>
                <c:pt idx="42">
                  <c:v>72</c:v>
                </c:pt>
                <c:pt idx="43">
                  <c:v>2222</c:v>
                </c:pt>
                <c:pt idx="44">
                  <c:v>589</c:v>
                </c:pt>
                <c:pt idx="45">
                  <c:v>34</c:v>
                </c:pt>
                <c:pt idx="46">
                  <c:v>282</c:v>
                </c:pt>
                <c:pt idx="47">
                  <c:v>261</c:v>
                </c:pt>
                <c:pt idx="48">
                  <c:v>1470</c:v>
                </c:pt>
                <c:pt idx="49">
                  <c:v>832</c:v>
                </c:pt>
                <c:pt idx="50">
                  <c:v>112</c:v>
                </c:pt>
                <c:pt idx="51">
                  <c:v>21</c:v>
                </c:pt>
                <c:pt idx="52">
                  <c:v>28</c:v>
                </c:pt>
                <c:pt idx="53">
                  <c:v>2575</c:v>
                </c:pt>
                <c:pt idx="54">
                  <c:v>3761</c:v>
                </c:pt>
                <c:pt idx="55">
                  <c:v>4903</c:v>
                </c:pt>
                <c:pt idx="56">
                  <c:v>62</c:v>
                </c:pt>
                <c:pt idx="57">
                  <c:v>138</c:v>
                </c:pt>
                <c:pt idx="58">
                  <c:v>64</c:v>
                </c:pt>
                <c:pt idx="59">
                  <c:v>708</c:v>
                </c:pt>
                <c:pt idx="60">
                  <c:v>190</c:v>
                </c:pt>
                <c:pt idx="61">
                  <c:v>5052</c:v>
                </c:pt>
                <c:pt idx="62">
                  <c:v>73</c:v>
                </c:pt>
                <c:pt idx="63">
                  <c:v>225</c:v>
                </c:pt>
                <c:pt idx="64">
                  <c:v>156</c:v>
                </c:pt>
                <c:pt idx="65">
                  <c:v>5568</c:v>
                </c:pt>
                <c:pt idx="66">
                  <c:v>98</c:v>
                </c:pt>
                <c:pt idx="67">
                  <c:v>978</c:v>
                </c:pt>
                <c:pt idx="68">
                  <c:v>629</c:v>
                </c:pt>
                <c:pt idx="69">
                  <c:v>5</c:v>
                </c:pt>
                <c:pt idx="70">
                  <c:v>393</c:v>
                </c:pt>
                <c:pt idx="71">
                  <c:v>691</c:v>
                </c:pt>
                <c:pt idx="72">
                  <c:v>1931</c:v>
                </c:pt>
                <c:pt idx="73">
                  <c:v>328</c:v>
                </c:pt>
                <c:pt idx="74">
                  <c:v>244</c:v>
                </c:pt>
                <c:pt idx="75">
                  <c:v>9263</c:v>
                </c:pt>
                <c:pt idx="76">
                  <c:v>65</c:v>
                </c:pt>
                <c:pt idx="77">
                  <c:v>171</c:v>
                </c:pt>
                <c:pt idx="78">
                  <c:v>8904</c:v>
                </c:pt>
                <c:pt idx="79">
                  <c:v>9</c:v>
                </c:pt>
                <c:pt idx="80">
                  <c:v>245</c:v>
                </c:pt>
                <c:pt idx="81">
                  <c:v>1266</c:v>
                </c:pt>
                <c:pt idx="82">
                  <c:v>439</c:v>
                </c:pt>
                <c:pt idx="83">
                  <c:v>89</c:v>
                </c:pt>
                <c:pt idx="84">
                  <c:v>97</c:v>
                </c:pt>
                <c:pt idx="85">
                  <c:v>34</c:v>
                </c:pt>
                <c:pt idx="86">
                  <c:v>292</c:v>
                </c:pt>
                <c:pt idx="87">
                  <c:v>23</c:v>
                </c:pt>
                <c:pt idx="88">
                  <c:v>7587</c:v>
                </c:pt>
                <c:pt idx="89">
                  <c:v>5</c:v>
                </c:pt>
                <c:pt idx="90">
                  <c:v>119</c:v>
                </c:pt>
                <c:pt idx="91">
                  <c:v>930</c:v>
                </c:pt>
                <c:pt idx="92">
                  <c:v>0</c:v>
                </c:pt>
                <c:pt idx="93">
                  <c:v>108</c:v>
                </c:pt>
                <c:pt idx="94">
                  <c:v>22</c:v>
                </c:pt>
                <c:pt idx="95">
                  <c:v>0</c:v>
                </c:pt>
                <c:pt idx="96">
                  <c:v>213</c:v>
                </c:pt>
                <c:pt idx="97">
                  <c:v>0</c:v>
                </c:pt>
                <c:pt idx="98">
                  <c:v>9836</c:v>
                </c:pt>
                <c:pt idx="99">
                  <c:v>157</c:v>
                </c:pt>
                <c:pt idx="100">
                  <c:v>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8-48E3-A555-DB578D08F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09830671"/>
        <c:axId val="1017751583"/>
      </c:barChart>
      <c:catAx>
        <c:axId val="10098306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Ocena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17751583"/>
        <c:crosses val="autoZero"/>
        <c:auto val="1"/>
        <c:lblAlgn val="ctr"/>
        <c:lblOffset val="100"/>
        <c:noMultiLvlLbl val="0"/>
      </c:catAx>
      <c:valAx>
        <c:axId val="101775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Ilość podatności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09830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77CFA-D7F0-4827-878B-B5AADFA6FD3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A9C8E-22D2-4286-B1EC-F36387C1FE74}">
      <dgm:prSet/>
      <dgm:spPr/>
      <dgm:t>
        <a:bodyPr/>
        <a:lstStyle/>
        <a:p>
          <a:r>
            <a:rPr lang="pl-PL"/>
            <a:t>Po analizie można podzielić systemy na 2 rodzaje:</a:t>
          </a:r>
          <a:endParaRPr lang="en-US"/>
        </a:p>
      </dgm:t>
    </dgm:pt>
    <dgm:pt modelId="{4F3CEF4E-5586-40FA-AD74-047F73876B4B}" type="parTrans" cxnId="{3A4A750B-71F9-4D3C-90C5-BB8F432B0602}">
      <dgm:prSet/>
      <dgm:spPr/>
      <dgm:t>
        <a:bodyPr/>
        <a:lstStyle/>
        <a:p>
          <a:endParaRPr lang="en-US"/>
        </a:p>
      </dgm:t>
    </dgm:pt>
    <dgm:pt modelId="{CE2B96DA-F3FB-412C-B78C-1B2992022D6D}" type="sibTrans" cxnId="{3A4A750B-71F9-4D3C-90C5-BB8F432B0602}">
      <dgm:prSet/>
      <dgm:spPr/>
      <dgm:t>
        <a:bodyPr/>
        <a:lstStyle/>
        <a:p>
          <a:endParaRPr lang="en-US"/>
        </a:p>
      </dgm:t>
    </dgm:pt>
    <dgm:pt modelId="{DCEE8E33-3DFD-46E7-894B-98589BA8527B}">
      <dgm:prSet/>
      <dgm:spPr/>
      <dgm:t>
        <a:bodyPr/>
        <a:lstStyle/>
        <a:p>
          <a:r>
            <a:rPr lang="pl-PL" dirty="0"/>
            <a:t>Proste systemy, które posiadają kilka ustawionych parametrów według których odbywa się ocena         (DREAD, STRIDE, LINDDUN, CVSS)</a:t>
          </a:r>
          <a:endParaRPr lang="en-US" dirty="0"/>
        </a:p>
      </dgm:t>
    </dgm:pt>
    <dgm:pt modelId="{FC068AA9-FA9F-48F8-8899-DCBE440C4592}" type="parTrans" cxnId="{72708C93-7D92-4979-9DF8-C71429FAAFBF}">
      <dgm:prSet/>
      <dgm:spPr/>
      <dgm:t>
        <a:bodyPr/>
        <a:lstStyle/>
        <a:p>
          <a:endParaRPr lang="en-US"/>
        </a:p>
      </dgm:t>
    </dgm:pt>
    <dgm:pt modelId="{5FC802AC-137E-4316-A88E-C1373987595D}" type="sibTrans" cxnId="{72708C93-7D92-4979-9DF8-C71429FAAFBF}">
      <dgm:prSet/>
      <dgm:spPr/>
      <dgm:t>
        <a:bodyPr/>
        <a:lstStyle/>
        <a:p>
          <a:endParaRPr lang="en-US"/>
        </a:p>
      </dgm:t>
    </dgm:pt>
    <dgm:pt modelId="{EEF76E90-D4DC-4646-8551-B344B5CD8681}">
      <dgm:prSet/>
      <dgm:spPr/>
      <dgm:t>
        <a:bodyPr/>
        <a:lstStyle/>
        <a:p>
          <a:r>
            <a:rPr lang="pl-PL"/>
            <a:t>Złożone systemy, które nie są wstępnie zaprojektowane, powinny być tworzone z uwzględnieniem wszystkich potrzeb i aspektów działalności organizacji, dla której są tworzone    (VAST, PASTA, OCTAVE, TRIKE)</a:t>
          </a:r>
          <a:endParaRPr lang="en-US"/>
        </a:p>
      </dgm:t>
    </dgm:pt>
    <dgm:pt modelId="{A372A746-B678-4851-8D4B-26DA7A1B7602}" type="parTrans" cxnId="{56C68B54-21C1-4E01-BA56-F1B51CAE8660}">
      <dgm:prSet/>
      <dgm:spPr/>
      <dgm:t>
        <a:bodyPr/>
        <a:lstStyle/>
        <a:p>
          <a:endParaRPr lang="en-US"/>
        </a:p>
      </dgm:t>
    </dgm:pt>
    <dgm:pt modelId="{2527842C-6A55-400C-B77E-38AB6EDF93AA}" type="sibTrans" cxnId="{56C68B54-21C1-4E01-BA56-F1B51CAE8660}">
      <dgm:prSet/>
      <dgm:spPr/>
      <dgm:t>
        <a:bodyPr/>
        <a:lstStyle/>
        <a:p>
          <a:endParaRPr lang="en-US"/>
        </a:p>
      </dgm:t>
    </dgm:pt>
    <dgm:pt modelId="{2F9C2068-D411-403F-BEC1-42B6AD039278}" type="pres">
      <dgm:prSet presAssocID="{C1777CFA-D7F0-4827-878B-B5AADFA6FD37}" presName="root" presStyleCnt="0">
        <dgm:presLayoutVars>
          <dgm:dir/>
          <dgm:resizeHandles val="exact"/>
        </dgm:presLayoutVars>
      </dgm:prSet>
      <dgm:spPr/>
    </dgm:pt>
    <dgm:pt modelId="{0A089340-6A34-4BFC-9588-18BB01ADA516}" type="pres">
      <dgm:prSet presAssocID="{40DA9C8E-22D2-4286-B1EC-F36387C1FE74}" presName="compNode" presStyleCnt="0"/>
      <dgm:spPr/>
    </dgm:pt>
    <dgm:pt modelId="{13FD1F15-2A35-403B-BA5D-BECA2D7BA583}" type="pres">
      <dgm:prSet presAssocID="{40DA9C8E-22D2-4286-B1EC-F36387C1FE74}" presName="bgRect" presStyleLbl="bgShp" presStyleIdx="0" presStyleCnt="3"/>
      <dgm:spPr/>
    </dgm:pt>
    <dgm:pt modelId="{AEBED5F0-6228-4A79-8FBA-F9C6218B948A}" type="pres">
      <dgm:prSet presAssocID="{40DA9C8E-22D2-4286-B1EC-F36387C1FE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BCABFDCA-AAC9-48F8-85AB-4148CEE96F55}" type="pres">
      <dgm:prSet presAssocID="{40DA9C8E-22D2-4286-B1EC-F36387C1FE74}" presName="spaceRect" presStyleCnt="0"/>
      <dgm:spPr/>
    </dgm:pt>
    <dgm:pt modelId="{6E9621F4-29D8-4698-8DB6-8D70C116AFBB}" type="pres">
      <dgm:prSet presAssocID="{40DA9C8E-22D2-4286-B1EC-F36387C1FE74}" presName="parTx" presStyleLbl="revTx" presStyleIdx="0" presStyleCnt="3">
        <dgm:presLayoutVars>
          <dgm:chMax val="0"/>
          <dgm:chPref val="0"/>
        </dgm:presLayoutVars>
      </dgm:prSet>
      <dgm:spPr/>
    </dgm:pt>
    <dgm:pt modelId="{35DC3FB3-E172-451C-B5D3-EC7220AE6622}" type="pres">
      <dgm:prSet presAssocID="{CE2B96DA-F3FB-412C-B78C-1B2992022D6D}" presName="sibTrans" presStyleCnt="0"/>
      <dgm:spPr/>
    </dgm:pt>
    <dgm:pt modelId="{D2A408A7-747F-4F11-8A6C-ECF126F8060F}" type="pres">
      <dgm:prSet presAssocID="{DCEE8E33-3DFD-46E7-894B-98589BA8527B}" presName="compNode" presStyleCnt="0"/>
      <dgm:spPr/>
    </dgm:pt>
    <dgm:pt modelId="{CEC12639-61AF-4670-8D11-59F4F3677503}" type="pres">
      <dgm:prSet presAssocID="{DCEE8E33-3DFD-46E7-894B-98589BA8527B}" presName="bgRect" presStyleLbl="bgShp" presStyleIdx="1" presStyleCnt="3"/>
      <dgm:spPr/>
    </dgm:pt>
    <dgm:pt modelId="{339580FB-6A62-4AC3-B4C9-22811F964B2C}" type="pres">
      <dgm:prSet presAssocID="{DCEE8E33-3DFD-46E7-894B-98589BA852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2652AA6-DB9A-4432-8A78-C877035C8F8A}" type="pres">
      <dgm:prSet presAssocID="{DCEE8E33-3DFD-46E7-894B-98589BA8527B}" presName="spaceRect" presStyleCnt="0"/>
      <dgm:spPr/>
    </dgm:pt>
    <dgm:pt modelId="{89FBA271-DEDC-404F-9DE9-A9E709DF6ED6}" type="pres">
      <dgm:prSet presAssocID="{DCEE8E33-3DFD-46E7-894B-98589BA8527B}" presName="parTx" presStyleLbl="revTx" presStyleIdx="1" presStyleCnt="3">
        <dgm:presLayoutVars>
          <dgm:chMax val="0"/>
          <dgm:chPref val="0"/>
        </dgm:presLayoutVars>
      </dgm:prSet>
      <dgm:spPr/>
    </dgm:pt>
    <dgm:pt modelId="{4DDB2CC5-482D-4D70-8A9C-E3CD3A405B0D}" type="pres">
      <dgm:prSet presAssocID="{5FC802AC-137E-4316-A88E-C1373987595D}" presName="sibTrans" presStyleCnt="0"/>
      <dgm:spPr/>
    </dgm:pt>
    <dgm:pt modelId="{FAF41CB3-A0EB-4BA6-B8BA-E1AD6C13D5D5}" type="pres">
      <dgm:prSet presAssocID="{EEF76E90-D4DC-4646-8551-B344B5CD8681}" presName="compNode" presStyleCnt="0"/>
      <dgm:spPr/>
    </dgm:pt>
    <dgm:pt modelId="{7BE9DEA7-A8C5-45A8-8447-8D7C57F35858}" type="pres">
      <dgm:prSet presAssocID="{EEF76E90-D4DC-4646-8551-B344B5CD8681}" presName="bgRect" presStyleLbl="bgShp" presStyleIdx="2" presStyleCnt="3"/>
      <dgm:spPr/>
    </dgm:pt>
    <dgm:pt modelId="{6E6CE51E-C1A5-4F3A-B9FF-E928EEB6EECB}" type="pres">
      <dgm:prSet presAssocID="{EEF76E90-D4DC-4646-8551-B344B5CD86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333906C5-933F-4CED-B303-2824FF200BD5}" type="pres">
      <dgm:prSet presAssocID="{EEF76E90-D4DC-4646-8551-B344B5CD8681}" presName="spaceRect" presStyleCnt="0"/>
      <dgm:spPr/>
    </dgm:pt>
    <dgm:pt modelId="{89F5BAB5-CC97-4154-9E6A-84310FFDD4E7}" type="pres">
      <dgm:prSet presAssocID="{EEF76E90-D4DC-4646-8551-B344B5CD86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C58E08-4721-496A-A4CD-595F578DADC3}" type="presOf" srcId="{40DA9C8E-22D2-4286-B1EC-F36387C1FE74}" destId="{6E9621F4-29D8-4698-8DB6-8D70C116AFBB}" srcOrd="0" destOrd="0" presId="urn:microsoft.com/office/officeart/2018/2/layout/IconVerticalSolidList"/>
    <dgm:cxn modelId="{3A4A750B-71F9-4D3C-90C5-BB8F432B0602}" srcId="{C1777CFA-D7F0-4827-878B-B5AADFA6FD37}" destId="{40DA9C8E-22D2-4286-B1EC-F36387C1FE74}" srcOrd="0" destOrd="0" parTransId="{4F3CEF4E-5586-40FA-AD74-047F73876B4B}" sibTransId="{CE2B96DA-F3FB-412C-B78C-1B2992022D6D}"/>
    <dgm:cxn modelId="{B4D03C49-DC54-4E74-A2F3-DA1BE74F12A8}" type="presOf" srcId="{EEF76E90-D4DC-4646-8551-B344B5CD8681}" destId="{89F5BAB5-CC97-4154-9E6A-84310FFDD4E7}" srcOrd="0" destOrd="0" presId="urn:microsoft.com/office/officeart/2018/2/layout/IconVerticalSolidList"/>
    <dgm:cxn modelId="{56C68B54-21C1-4E01-BA56-F1B51CAE8660}" srcId="{C1777CFA-D7F0-4827-878B-B5AADFA6FD37}" destId="{EEF76E90-D4DC-4646-8551-B344B5CD8681}" srcOrd="2" destOrd="0" parTransId="{A372A746-B678-4851-8D4B-26DA7A1B7602}" sibTransId="{2527842C-6A55-400C-B77E-38AB6EDF93AA}"/>
    <dgm:cxn modelId="{72708C93-7D92-4979-9DF8-C71429FAAFBF}" srcId="{C1777CFA-D7F0-4827-878B-B5AADFA6FD37}" destId="{DCEE8E33-3DFD-46E7-894B-98589BA8527B}" srcOrd="1" destOrd="0" parTransId="{FC068AA9-FA9F-48F8-8899-DCBE440C4592}" sibTransId="{5FC802AC-137E-4316-A88E-C1373987595D}"/>
    <dgm:cxn modelId="{6FAD03DF-FC8A-4F25-B7CE-E28F149B0E6A}" type="presOf" srcId="{DCEE8E33-3DFD-46E7-894B-98589BA8527B}" destId="{89FBA271-DEDC-404F-9DE9-A9E709DF6ED6}" srcOrd="0" destOrd="0" presId="urn:microsoft.com/office/officeart/2018/2/layout/IconVerticalSolidList"/>
    <dgm:cxn modelId="{79438EF4-8746-43FD-84B9-26AED95E8B3A}" type="presOf" srcId="{C1777CFA-D7F0-4827-878B-B5AADFA6FD37}" destId="{2F9C2068-D411-403F-BEC1-42B6AD039278}" srcOrd="0" destOrd="0" presId="urn:microsoft.com/office/officeart/2018/2/layout/IconVerticalSolidList"/>
    <dgm:cxn modelId="{4865A369-07F6-4524-A0A3-C342637D9DCF}" type="presParOf" srcId="{2F9C2068-D411-403F-BEC1-42B6AD039278}" destId="{0A089340-6A34-4BFC-9588-18BB01ADA516}" srcOrd="0" destOrd="0" presId="urn:microsoft.com/office/officeart/2018/2/layout/IconVerticalSolidList"/>
    <dgm:cxn modelId="{523177C0-993C-4DBE-A4D5-69865F372579}" type="presParOf" srcId="{0A089340-6A34-4BFC-9588-18BB01ADA516}" destId="{13FD1F15-2A35-403B-BA5D-BECA2D7BA583}" srcOrd="0" destOrd="0" presId="urn:microsoft.com/office/officeart/2018/2/layout/IconVerticalSolidList"/>
    <dgm:cxn modelId="{F3395E31-A3EB-46D3-96DA-9C77F5056C3D}" type="presParOf" srcId="{0A089340-6A34-4BFC-9588-18BB01ADA516}" destId="{AEBED5F0-6228-4A79-8FBA-F9C6218B948A}" srcOrd="1" destOrd="0" presId="urn:microsoft.com/office/officeart/2018/2/layout/IconVerticalSolidList"/>
    <dgm:cxn modelId="{6B34A94A-6E7B-4FF9-A3B5-2F583087E831}" type="presParOf" srcId="{0A089340-6A34-4BFC-9588-18BB01ADA516}" destId="{BCABFDCA-AAC9-48F8-85AB-4148CEE96F55}" srcOrd="2" destOrd="0" presId="urn:microsoft.com/office/officeart/2018/2/layout/IconVerticalSolidList"/>
    <dgm:cxn modelId="{71D686B6-6BAD-40C8-803F-D3F164219154}" type="presParOf" srcId="{0A089340-6A34-4BFC-9588-18BB01ADA516}" destId="{6E9621F4-29D8-4698-8DB6-8D70C116AFBB}" srcOrd="3" destOrd="0" presId="urn:microsoft.com/office/officeart/2018/2/layout/IconVerticalSolidList"/>
    <dgm:cxn modelId="{0EE79DEA-B77F-40B6-9AA7-2E28D26BF32B}" type="presParOf" srcId="{2F9C2068-D411-403F-BEC1-42B6AD039278}" destId="{35DC3FB3-E172-451C-B5D3-EC7220AE6622}" srcOrd="1" destOrd="0" presId="urn:microsoft.com/office/officeart/2018/2/layout/IconVerticalSolidList"/>
    <dgm:cxn modelId="{8981A509-F412-4434-9442-9EC793BCD66A}" type="presParOf" srcId="{2F9C2068-D411-403F-BEC1-42B6AD039278}" destId="{D2A408A7-747F-4F11-8A6C-ECF126F8060F}" srcOrd="2" destOrd="0" presId="urn:microsoft.com/office/officeart/2018/2/layout/IconVerticalSolidList"/>
    <dgm:cxn modelId="{2B911046-78D1-4BDB-AA3C-870A5EC05A33}" type="presParOf" srcId="{D2A408A7-747F-4F11-8A6C-ECF126F8060F}" destId="{CEC12639-61AF-4670-8D11-59F4F3677503}" srcOrd="0" destOrd="0" presId="urn:microsoft.com/office/officeart/2018/2/layout/IconVerticalSolidList"/>
    <dgm:cxn modelId="{CDDE35D9-C5D6-406A-A9C0-41331C4F9E44}" type="presParOf" srcId="{D2A408A7-747F-4F11-8A6C-ECF126F8060F}" destId="{339580FB-6A62-4AC3-B4C9-22811F964B2C}" srcOrd="1" destOrd="0" presId="urn:microsoft.com/office/officeart/2018/2/layout/IconVerticalSolidList"/>
    <dgm:cxn modelId="{4D622064-2559-4276-8C61-FD5A3DE74A93}" type="presParOf" srcId="{D2A408A7-747F-4F11-8A6C-ECF126F8060F}" destId="{C2652AA6-DB9A-4432-8A78-C877035C8F8A}" srcOrd="2" destOrd="0" presId="urn:microsoft.com/office/officeart/2018/2/layout/IconVerticalSolidList"/>
    <dgm:cxn modelId="{CEDF0D77-CBA0-4AE3-8428-0A1B70E17EC2}" type="presParOf" srcId="{D2A408A7-747F-4F11-8A6C-ECF126F8060F}" destId="{89FBA271-DEDC-404F-9DE9-A9E709DF6ED6}" srcOrd="3" destOrd="0" presId="urn:microsoft.com/office/officeart/2018/2/layout/IconVerticalSolidList"/>
    <dgm:cxn modelId="{4DFBCB0B-DB7E-426F-AE2F-D17CED72D5E6}" type="presParOf" srcId="{2F9C2068-D411-403F-BEC1-42B6AD039278}" destId="{4DDB2CC5-482D-4D70-8A9C-E3CD3A405B0D}" srcOrd="3" destOrd="0" presId="urn:microsoft.com/office/officeart/2018/2/layout/IconVerticalSolidList"/>
    <dgm:cxn modelId="{6AAA01E6-3F17-42AF-A467-FF4E85DE84A5}" type="presParOf" srcId="{2F9C2068-D411-403F-BEC1-42B6AD039278}" destId="{FAF41CB3-A0EB-4BA6-B8BA-E1AD6C13D5D5}" srcOrd="4" destOrd="0" presId="urn:microsoft.com/office/officeart/2018/2/layout/IconVerticalSolidList"/>
    <dgm:cxn modelId="{31307E2F-AF10-4844-8627-7B0497DB513F}" type="presParOf" srcId="{FAF41CB3-A0EB-4BA6-B8BA-E1AD6C13D5D5}" destId="{7BE9DEA7-A8C5-45A8-8447-8D7C57F35858}" srcOrd="0" destOrd="0" presId="urn:microsoft.com/office/officeart/2018/2/layout/IconVerticalSolidList"/>
    <dgm:cxn modelId="{F38D04F8-932C-433C-8718-8871791DEECD}" type="presParOf" srcId="{FAF41CB3-A0EB-4BA6-B8BA-E1AD6C13D5D5}" destId="{6E6CE51E-C1A5-4F3A-B9FF-E928EEB6EECB}" srcOrd="1" destOrd="0" presId="urn:microsoft.com/office/officeart/2018/2/layout/IconVerticalSolidList"/>
    <dgm:cxn modelId="{37E3D9F0-48D3-4C8B-AF51-4C7034104077}" type="presParOf" srcId="{FAF41CB3-A0EB-4BA6-B8BA-E1AD6C13D5D5}" destId="{333906C5-933F-4CED-B303-2824FF200BD5}" srcOrd="2" destOrd="0" presId="urn:microsoft.com/office/officeart/2018/2/layout/IconVerticalSolidList"/>
    <dgm:cxn modelId="{DCBF19AF-05E0-4AB6-B912-AD0C7E153288}" type="presParOf" srcId="{FAF41CB3-A0EB-4BA6-B8BA-E1AD6C13D5D5}" destId="{89F5BAB5-CC97-4154-9E6A-84310FFDD4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D1F15-2A35-403B-BA5D-BECA2D7BA583}">
      <dsp:nvSpPr>
        <dsp:cNvPr id="0" name=""/>
        <dsp:cNvSpPr/>
      </dsp:nvSpPr>
      <dsp:spPr>
        <a:xfrm>
          <a:off x="0" y="641"/>
          <a:ext cx="8262476" cy="1501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ED5F0-6228-4A79-8FBA-F9C6218B948A}">
      <dsp:nvSpPr>
        <dsp:cNvPr id="0" name=""/>
        <dsp:cNvSpPr/>
      </dsp:nvSpPr>
      <dsp:spPr>
        <a:xfrm>
          <a:off x="454208" y="338482"/>
          <a:ext cx="825832" cy="825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621F4-29D8-4698-8DB6-8D70C116AFBB}">
      <dsp:nvSpPr>
        <dsp:cNvPr id="0" name=""/>
        <dsp:cNvSpPr/>
      </dsp:nvSpPr>
      <dsp:spPr>
        <a:xfrm>
          <a:off x="1734249" y="641"/>
          <a:ext cx="6528226" cy="15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10" tIns="158910" rIns="158910" bIns="158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Po analizie można podzielić systemy na 2 rodzaje:</a:t>
          </a:r>
          <a:endParaRPr lang="en-US" sz="1800" kern="1200"/>
        </a:p>
      </dsp:txBody>
      <dsp:txXfrm>
        <a:off x="1734249" y="641"/>
        <a:ext cx="6528226" cy="1501514"/>
      </dsp:txXfrm>
    </dsp:sp>
    <dsp:sp modelId="{CEC12639-61AF-4670-8D11-59F4F3677503}">
      <dsp:nvSpPr>
        <dsp:cNvPr id="0" name=""/>
        <dsp:cNvSpPr/>
      </dsp:nvSpPr>
      <dsp:spPr>
        <a:xfrm>
          <a:off x="0" y="1877534"/>
          <a:ext cx="8262476" cy="1501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580FB-6A62-4AC3-B4C9-22811F964B2C}">
      <dsp:nvSpPr>
        <dsp:cNvPr id="0" name=""/>
        <dsp:cNvSpPr/>
      </dsp:nvSpPr>
      <dsp:spPr>
        <a:xfrm>
          <a:off x="454208" y="2215375"/>
          <a:ext cx="825832" cy="825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BA271-DEDC-404F-9DE9-A9E709DF6ED6}">
      <dsp:nvSpPr>
        <dsp:cNvPr id="0" name=""/>
        <dsp:cNvSpPr/>
      </dsp:nvSpPr>
      <dsp:spPr>
        <a:xfrm>
          <a:off x="1734249" y="1877534"/>
          <a:ext cx="6528226" cy="15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10" tIns="158910" rIns="158910" bIns="158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Proste systemy, które posiadają kilka ustawionych parametrów według których odbywa się ocena         (DREAD, STRIDE, LINDDUN, CVSS)</a:t>
          </a:r>
          <a:endParaRPr lang="en-US" sz="1800" kern="1200" dirty="0"/>
        </a:p>
      </dsp:txBody>
      <dsp:txXfrm>
        <a:off x="1734249" y="1877534"/>
        <a:ext cx="6528226" cy="1501514"/>
      </dsp:txXfrm>
    </dsp:sp>
    <dsp:sp modelId="{7BE9DEA7-A8C5-45A8-8447-8D7C57F35858}">
      <dsp:nvSpPr>
        <dsp:cNvPr id="0" name=""/>
        <dsp:cNvSpPr/>
      </dsp:nvSpPr>
      <dsp:spPr>
        <a:xfrm>
          <a:off x="0" y="3754427"/>
          <a:ext cx="8262476" cy="1501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CE51E-C1A5-4F3A-B9FF-E928EEB6EECB}">
      <dsp:nvSpPr>
        <dsp:cNvPr id="0" name=""/>
        <dsp:cNvSpPr/>
      </dsp:nvSpPr>
      <dsp:spPr>
        <a:xfrm>
          <a:off x="454208" y="4092268"/>
          <a:ext cx="825832" cy="825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5BAB5-CC97-4154-9E6A-84310FFDD4E7}">
      <dsp:nvSpPr>
        <dsp:cNvPr id="0" name=""/>
        <dsp:cNvSpPr/>
      </dsp:nvSpPr>
      <dsp:spPr>
        <a:xfrm>
          <a:off x="1734249" y="3754427"/>
          <a:ext cx="6528226" cy="15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10" tIns="158910" rIns="158910" bIns="1589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Złożone systemy, które nie są wstępnie zaprojektowane, powinny być tworzone z uwzględnieniem wszystkich potrzeb i aspektów działalności organizacji, dla której są tworzone    (VAST, PASTA, OCTAVE, TRIKE)</a:t>
          </a:r>
          <a:endParaRPr lang="en-US" sz="1800" kern="1200"/>
        </a:p>
      </dsp:txBody>
      <dsp:txXfrm>
        <a:off x="1734249" y="3754427"/>
        <a:ext cx="6528226" cy="1501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53199E53-5B37-50FA-F67B-D1F40606EF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87BD5AE-7FF7-162A-38B9-B4C6BBD602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837DCBC-0BE9-C44D-83B8-0366D517882B}" type="datetimeFigureOut">
              <a:rPr lang="pl-PL"/>
              <a:pPr>
                <a:defRPr/>
              </a:pPr>
              <a:t>31.05.2023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33AC67E-F1A7-FF35-3209-1A498DD473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DA0B905-E751-CCB4-1211-A7B1F7DA8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955191F-087B-6D47-BAA5-50F80122DB2F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62BA530C-0743-66B2-8359-A0AD847CE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91DB4E6-60BE-54F1-A720-C0EC75FCD0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B9C6D2F-1725-7841-B4CB-79D476C3E87C}" type="datetimeFigureOut">
              <a:rPr lang="pl-PL"/>
              <a:pPr>
                <a:defRPr/>
              </a:pPr>
              <a:t>31.05.2023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9108919C-D2C8-1054-280A-04AC7C549E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BDA2BB00-3670-4466-684F-CF9908030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74BB986-0611-848D-1513-B1B2EA8094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A37A139-4694-F48A-97E2-8CD21E799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A08861C-D4DD-AB4D-9FAB-2272C04C6E90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232C7FDA-E0F6-150D-E232-F205AD364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E2F60892-26AB-9399-EBAB-B5B53F5381F7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03298623-7987-1209-8D7A-FA2F838F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578335623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713E8FB-9F47-1E57-7FB1-8FDDF2CDE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09AA2BE-B2B2-A860-FCE3-FADE824E1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C839A59-B97C-7942-970B-12F903F9E57A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6898203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36AE005E-2223-3816-32DD-5FECADD81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FBF28CF5-8703-717E-82F2-EC84147C6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60059957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B6DF07FA-275D-330D-9A16-AC33689DC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07A59BD5-C751-E08A-A7E3-BA3BD788B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5E65BD4-B1EF-3641-A143-2906AABFA32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53967010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C21F847A-3E7B-A100-1F12-39624A29F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D5AC6DE9-0805-CBC3-DF36-15EE1A23F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CBD3614-14BC-8143-88A9-DDEF060E8F7E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9701256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23BD1272-30C9-447F-E8E5-EEE97DEC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4">
            <a:extLst>
              <a:ext uri="{FF2B5EF4-FFF2-40B4-BE49-F238E27FC236}">
                <a16:creationId xmlns:a16="http://schemas.microsoft.com/office/drawing/2014/main" id="{022B0BC8-4F78-8ABF-2701-456A8F5BE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7C66BCF-29C5-F840-82DC-DD33028E1CF3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87472317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>
            <a:extLst>
              <a:ext uri="{FF2B5EF4-FFF2-40B4-BE49-F238E27FC236}">
                <a16:creationId xmlns:a16="http://schemas.microsoft.com/office/drawing/2014/main" id="{3B980FD7-5CFD-28E6-8A7B-FD509CECF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4">
            <a:extLst>
              <a:ext uri="{FF2B5EF4-FFF2-40B4-BE49-F238E27FC236}">
                <a16:creationId xmlns:a16="http://schemas.microsoft.com/office/drawing/2014/main" id="{FCB26479-ECB9-9CBC-1FFA-361E78E8A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4DB4663-DEDB-0042-AB59-35AD2AEFD82B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95732181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C646200F-4B5E-2418-E9A8-0960FC674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9724C584-32CA-6964-71A5-D715B48F1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96BBAAC-0BDE-4842-97BC-296FD5091292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15244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3F0297E7-3346-1138-94A3-EFE2A5E4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CBCF1E08-2FA9-DD5D-C55F-0C4BC6941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7A78C20-51AB-6E40-9B69-E78CF8C67A00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244295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433B027-8AE1-CEEF-F35C-55955CCF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5F45641-FD8A-1BEB-950E-CC762068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776C8F7-37A2-2146-85CE-DFBA28CF95D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866565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DBC22D86-1163-613E-88D2-B1C6CC3DF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F45001FB-740E-04AD-7F5F-035F3025FF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9F2BBB6C-09AA-8E53-6678-260172FAD26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3350" y="115888"/>
            <a:ext cx="7615238" cy="1728787"/>
          </a:xfrm>
        </p:spPr>
        <p:txBody>
          <a:bodyPr/>
          <a:lstStyle/>
          <a:p>
            <a:pPr algn="ctr"/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Projekt Zespołowy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D26AE92-FF6C-7B2B-4615-F00443A880E9}"/>
              </a:ext>
            </a:extLst>
          </p:cNvPr>
          <p:cNvSpPr txBox="1"/>
          <p:nvPr/>
        </p:nvSpPr>
        <p:spPr>
          <a:xfrm>
            <a:off x="1475507" y="2708920"/>
            <a:ext cx="747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KOMPLEKSOWA ANALIZA SYSTEMU OCENY KRYTYCZNOŚCI PODATNOŚCI CVS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AEB5BB0-B98A-03C2-CCF3-C8FA573455E0}"/>
              </a:ext>
            </a:extLst>
          </p:cNvPr>
          <p:cNvSpPr txBox="1"/>
          <p:nvPr/>
        </p:nvSpPr>
        <p:spPr>
          <a:xfrm>
            <a:off x="1898601" y="464399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Prezentacja końcowa 31.05.2023r.</a:t>
            </a:r>
          </a:p>
        </p:txBody>
      </p:sp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1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Zapisanie danych do plików </a:t>
            </a:r>
            <a:r>
              <a:rPr lang="pl-PL" dirty="0" err="1"/>
              <a:t>csv</a:t>
            </a:r>
            <a:br>
              <a:rPr lang="pl-PL" dirty="0"/>
            </a:b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286A1B5-41D8-8C42-FBEB-1F66727D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1139"/>
            <a:ext cx="4968552" cy="268773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F59D882-8AB6-C581-5FFC-D6F88AEC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718654"/>
            <a:ext cx="1076672" cy="45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61947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2</a:t>
            </a:r>
            <a:br>
              <a:rPr lang="pl-PL" altLang="pl-PL" dirty="0"/>
            </a:br>
            <a:r>
              <a:rPr lang="pl-PL" sz="3600" dirty="0"/>
              <a:t>Przeprowadzenie analizy statystycznej wyników bazowych CVSS2.0 (histogramy)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269353795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2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Podział otrzymanych wyników na kategorie </a:t>
            </a:r>
            <a:r>
              <a:rPr lang="pl-PL" dirty="0" err="1"/>
              <a:t>low</a:t>
            </a:r>
            <a:r>
              <a:rPr lang="pl-PL" dirty="0"/>
              <a:t>, medium, high</a:t>
            </a:r>
            <a:br>
              <a:rPr lang="pl-PL" dirty="0"/>
            </a:b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5127CC8-921F-7A4F-9428-4A326E3F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7271"/>
            <a:ext cx="4124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9404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2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Częstość występowania danej wartości wyniku oceny podatności w skali 0 – 10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3CB90A18-6ADC-1301-81D8-928115F9EB92}"/>
              </a:ext>
            </a:extLst>
          </p:cNvPr>
          <p:cNvGraphicFramePr>
            <a:graphicFrameLocks/>
          </p:cNvGraphicFramePr>
          <p:nvPr/>
        </p:nvGraphicFramePr>
        <p:xfrm>
          <a:off x="1043608" y="2564904"/>
          <a:ext cx="7776864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9645706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2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Częstość występowania danej kategorii klasyfikacji </a:t>
            </a:r>
            <a:r>
              <a:rPr lang="pl-PL" dirty="0" err="1"/>
              <a:t>low</a:t>
            </a:r>
            <a:r>
              <a:rPr lang="pl-PL" dirty="0"/>
              <a:t>, medium, high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ED4017AE-922D-BC56-0696-6558609B22E2}"/>
              </a:ext>
              <a:ext uri="{147F2762-F138-4A5C-976F-8EAC2B608ADB}">
                <a16:predDERef xmlns:a16="http://schemas.microsoft.com/office/drawing/2014/main" pred="{3CB90A18-6ADC-1301-81D8-928115F9EB92}"/>
              </a:ext>
            </a:extLst>
          </p:cNvPr>
          <p:cNvGraphicFramePr>
            <a:graphicFrameLocks/>
          </p:cNvGraphicFramePr>
          <p:nvPr/>
        </p:nvGraphicFramePr>
        <p:xfrm>
          <a:off x="983017" y="2636912"/>
          <a:ext cx="7830428" cy="378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4057725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2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Rozkłady prawdopodobieństwa dla każdej zmiennej losowej na podstawie histogramów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EE2051BD-09B6-5B9E-C9CA-D9E8BE3E493D}"/>
              </a:ext>
              <a:ext uri="{147F2762-F138-4A5C-976F-8EAC2B608ADB}">
                <a16:predDERef xmlns:a16="http://schemas.microsoft.com/office/drawing/2014/main" pred="{ED4017AE-922D-BC56-0696-6558609B22E2}"/>
              </a:ext>
            </a:extLst>
          </p:cNvPr>
          <p:cNvGraphicFramePr>
            <a:graphicFrameLocks/>
          </p:cNvGraphicFramePr>
          <p:nvPr/>
        </p:nvGraphicFramePr>
        <p:xfrm>
          <a:off x="1115616" y="2564904"/>
          <a:ext cx="7776864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927079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2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Rozkłady prawdopodobieństwa dla każdej zmiennej losowej na podstawie histogramów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D22B9722-9EF4-DF2C-E3B4-C5069C2196E1}"/>
              </a:ext>
              <a:ext uri="{147F2762-F138-4A5C-976F-8EAC2B608ADB}">
                <a16:predDERef xmlns:a16="http://schemas.microsoft.com/office/drawing/2014/main" pred="{EE2051BD-09B6-5B9E-C9CA-D9E8BE3E493D}"/>
              </a:ext>
            </a:extLst>
          </p:cNvPr>
          <p:cNvGraphicFramePr>
            <a:graphicFrameLocks/>
          </p:cNvGraphicFramePr>
          <p:nvPr/>
        </p:nvGraphicFramePr>
        <p:xfrm>
          <a:off x="915853" y="2543319"/>
          <a:ext cx="7904619" cy="4166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8570368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2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r>
              <a:rPr lang="pl-PL" dirty="0"/>
              <a:t>Najwięcej wystąpień – 104188 dla poziomu medium</a:t>
            </a:r>
          </a:p>
          <a:p>
            <a:r>
              <a:rPr lang="pl-PL" dirty="0"/>
              <a:t>Ilość wystąpień high – 56837 oraz </a:t>
            </a:r>
            <a:r>
              <a:rPr lang="pl-PL" dirty="0" err="1"/>
              <a:t>low</a:t>
            </a:r>
            <a:r>
              <a:rPr lang="pl-PL" dirty="0"/>
              <a:t> - 19085</a:t>
            </a:r>
          </a:p>
          <a:p>
            <a:r>
              <a:rPr lang="pl-PL" dirty="0"/>
              <a:t>Najwięcej wystąpień dla ocen podatności: </a:t>
            </a:r>
            <a:br>
              <a:rPr lang="pl-PL" dirty="0"/>
            </a:br>
            <a:r>
              <a:rPr lang="pl-PL" dirty="0"/>
              <a:t>4.3, 5.0, 7.5, 6.8</a:t>
            </a:r>
          </a:p>
          <a:p>
            <a:r>
              <a:rPr lang="pl-PL" dirty="0"/>
              <a:t>Istniejące podatności w większości przypadków - w 89,4% zagrażały bezpieczeństwu systemów na umiarkowanym lub wysokim poziomie</a:t>
            </a:r>
          </a:p>
        </p:txBody>
      </p:sp>
    </p:spTree>
    <p:extLst>
      <p:ext uri="{BB962C8B-B14F-4D97-AF65-F5344CB8AC3E}">
        <p14:creationId xmlns:p14="http://schemas.microsoft.com/office/powerpoint/2010/main" val="1843354148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3</a:t>
            </a:r>
            <a:br>
              <a:rPr lang="pl-PL" altLang="pl-PL" dirty="0"/>
            </a:br>
            <a:r>
              <a:rPr lang="pl-PL" sz="3600" dirty="0"/>
              <a:t>Przeprowadzenie analizy statystycznej wyników bazowych CVSS3.1 (histogramy)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2292609397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Podział otrzymanych wyników na kategorie </a:t>
            </a:r>
            <a:r>
              <a:rPr lang="pl-PL" dirty="0" err="1"/>
              <a:t>none</a:t>
            </a:r>
            <a:r>
              <a:rPr lang="pl-PL" dirty="0"/>
              <a:t>, </a:t>
            </a:r>
            <a:r>
              <a:rPr lang="pl-PL" dirty="0" err="1"/>
              <a:t>low</a:t>
            </a:r>
            <a:r>
              <a:rPr lang="pl-PL" dirty="0"/>
              <a:t>, medium, high, </a:t>
            </a:r>
            <a:r>
              <a:rPr lang="pl-PL" dirty="0" err="1"/>
              <a:t>critical</a:t>
            </a:r>
            <a:br>
              <a:rPr lang="pl-PL" dirty="0"/>
            </a:b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AD46D1-A4BB-C5A7-F181-69D29691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76686"/>
            <a:ext cx="4143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2993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BB5806C0-F11B-5845-4824-6B1C70C2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762" y="2420888"/>
            <a:ext cx="8262938" cy="5256212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Udało nam się zrealizować wszystkie 10 zadań;</a:t>
            </a:r>
          </a:p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Większość zadań została wykonana na czas;</a:t>
            </a:r>
          </a:p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Nie wykonaliśmy zadania dodatkowego;</a:t>
            </a:r>
          </a:p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Rozwiązania zostały udokumentowane i będą zaprezentowane w następnej części spotkania.</a:t>
            </a:r>
          </a:p>
          <a:p>
            <a:endParaRPr lang="pl-PL" alt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Podsumowanie</a:t>
            </a:r>
          </a:p>
        </p:txBody>
      </p:sp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Częstość występowania danej wartości wyniku oceny podatności w skali 0 – 10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3CB90A18-6ADC-1301-81D8-928115F9EB92}"/>
              </a:ext>
            </a:extLst>
          </p:cNvPr>
          <p:cNvGraphicFramePr>
            <a:graphicFrameLocks/>
          </p:cNvGraphicFramePr>
          <p:nvPr/>
        </p:nvGraphicFramePr>
        <p:xfrm>
          <a:off x="674828" y="2636912"/>
          <a:ext cx="8334045" cy="389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1722387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Częstość występowania danej kategorii klasyfikacji </a:t>
            </a:r>
            <a:r>
              <a:rPr lang="pl-PL" dirty="0" err="1"/>
              <a:t>none</a:t>
            </a:r>
            <a:r>
              <a:rPr lang="pl-PL" dirty="0"/>
              <a:t>, </a:t>
            </a:r>
            <a:r>
              <a:rPr lang="pl-PL" dirty="0" err="1"/>
              <a:t>low</a:t>
            </a:r>
            <a:r>
              <a:rPr lang="pl-PL" dirty="0"/>
              <a:t>, medium, high, </a:t>
            </a:r>
            <a:r>
              <a:rPr lang="pl-PL" dirty="0" err="1"/>
              <a:t>critical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ED4017AE-922D-BC56-0696-6558609B22E2}"/>
              </a:ext>
              <a:ext uri="{147F2762-F138-4A5C-976F-8EAC2B608ADB}">
                <a16:predDERef xmlns:a16="http://schemas.microsoft.com/office/drawing/2014/main" pred="{3CB90A18-6ADC-1301-81D8-928115F9EB92}"/>
              </a:ext>
            </a:extLst>
          </p:cNvPr>
          <p:cNvGraphicFramePr>
            <a:graphicFrameLocks/>
          </p:cNvGraphicFramePr>
          <p:nvPr/>
        </p:nvGraphicFramePr>
        <p:xfrm>
          <a:off x="902752" y="2636912"/>
          <a:ext cx="7968122" cy="3806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7008997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Rozkłady prawdopodobieństwa dla każdej zmiennej losowej na podstawie histogramów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EE2051BD-09B6-5B9E-C9CA-D9E8BE3E493D}"/>
              </a:ext>
              <a:ext uri="{147F2762-F138-4A5C-976F-8EAC2B608ADB}">
                <a16:predDERef xmlns:a16="http://schemas.microsoft.com/office/drawing/2014/main" pred="{ED4017AE-922D-BC56-0696-6558609B22E2}"/>
              </a:ext>
            </a:extLst>
          </p:cNvPr>
          <p:cNvGraphicFramePr>
            <a:graphicFrameLocks/>
          </p:cNvGraphicFramePr>
          <p:nvPr/>
        </p:nvGraphicFramePr>
        <p:xfrm>
          <a:off x="946076" y="2564904"/>
          <a:ext cx="7881474" cy="408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4148422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Rozkłady prawdopodobieństwa dla każdej zmiennej losowej na podstawie histogramów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D22B9722-9EF4-DF2C-E3B4-C5069C2196E1}"/>
              </a:ext>
              <a:ext uri="{147F2762-F138-4A5C-976F-8EAC2B608ADB}">
                <a16:predDERef xmlns:a16="http://schemas.microsoft.com/office/drawing/2014/main" pred="{EE2051BD-09B6-5B9E-C9CA-D9E8BE3E493D}"/>
              </a:ext>
            </a:extLst>
          </p:cNvPr>
          <p:cNvGraphicFramePr>
            <a:graphicFrameLocks/>
          </p:cNvGraphicFramePr>
          <p:nvPr/>
        </p:nvGraphicFramePr>
        <p:xfrm>
          <a:off x="1097048" y="2708920"/>
          <a:ext cx="7795431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8095868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pPr>
              <a:buFontTx/>
              <a:buChar char="-"/>
            </a:pPr>
            <a:r>
              <a:rPr lang="pl-PL" dirty="0"/>
              <a:t>Wszystkie podatności - 76390</a:t>
            </a:r>
          </a:p>
          <a:p>
            <a:pPr>
              <a:buFontTx/>
              <a:buChar char="-"/>
            </a:pPr>
            <a:r>
              <a:rPr lang="pl-PL" dirty="0"/>
              <a:t>Najwięcej wystąpień – </a:t>
            </a:r>
            <a:r>
              <a:rPr lang="pl-PL" sz="28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32076</a:t>
            </a:r>
            <a:r>
              <a:rPr lang="pl-PL" dirty="0"/>
              <a:t> dla poziomu high</a:t>
            </a:r>
          </a:p>
          <a:p>
            <a:pPr>
              <a:buFontTx/>
              <a:buChar char="-"/>
            </a:pPr>
            <a:r>
              <a:rPr lang="pl-PL" dirty="0"/>
              <a:t>Ilość wystąpień: medium – 31178, </a:t>
            </a:r>
            <a:r>
              <a:rPr lang="pl-PL" dirty="0" err="1"/>
              <a:t>critical</a:t>
            </a:r>
            <a:r>
              <a:rPr lang="pl-PL" dirty="0"/>
              <a:t> – 11561, </a:t>
            </a:r>
            <a:br>
              <a:rPr lang="pl-PL" dirty="0"/>
            </a:br>
            <a:r>
              <a:rPr lang="pl-PL" dirty="0" err="1"/>
              <a:t>low</a:t>
            </a:r>
            <a:r>
              <a:rPr lang="pl-PL" dirty="0"/>
              <a:t> – 1575</a:t>
            </a:r>
          </a:p>
          <a:p>
            <a:pPr>
              <a:buFontTx/>
              <a:buChar char="-"/>
            </a:pPr>
            <a:r>
              <a:rPr lang="pl-PL" dirty="0"/>
              <a:t>Wartości procentowe: </a:t>
            </a:r>
            <a:r>
              <a:rPr lang="pl-PL" dirty="0" err="1"/>
              <a:t>low</a:t>
            </a:r>
            <a:r>
              <a:rPr lang="pl-PL" dirty="0"/>
              <a:t> – 2,1%, medium – 40,81%, high – 42%, </a:t>
            </a:r>
            <a:r>
              <a:rPr lang="pl-PL" dirty="0" err="1"/>
              <a:t>critical</a:t>
            </a:r>
            <a:r>
              <a:rPr lang="pl-PL" dirty="0"/>
              <a:t> – 15,13%</a:t>
            </a:r>
          </a:p>
          <a:p>
            <a:pPr>
              <a:buFontTx/>
              <a:buChar char="-"/>
            </a:pPr>
            <a:r>
              <a:rPr lang="pl-PL" dirty="0"/>
              <a:t>Najwięcej wystąpień dla ocen podatności</a:t>
            </a:r>
            <a:r>
              <a:rPr lang="pl-PL"/>
              <a:t>: </a:t>
            </a:r>
            <a:br>
              <a:rPr lang="pl-PL"/>
            </a:br>
            <a:r>
              <a:rPr lang="pl-PL"/>
              <a:t>9.8, 7.5, 7.8, 8.8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9728145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4</a:t>
            </a:r>
            <a:br>
              <a:rPr lang="pl-PL" altLang="pl-PL" dirty="0"/>
            </a:br>
            <a:r>
              <a:rPr lang="pl-PL" sz="3600" dirty="0"/>
              <a:t>Warunkowy rozkład prawdopodobieństwa dla lat 1988-2022: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4127983703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4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Obliczenie prawdopodobieństwa wystąpienia wartości oceny/kategorii w CVSS 3.1 pod warunkiem jej wystąpienia we wcześniejszej wersji programu, tj. CVSS 2.0 oraz zaprezentowanie wyników w jasny i miarodajny sposób</a:t>
            </a:r>
          </a:p>
        </p:txBody>
      </p:sp>
    </p:spTree>
    <p:extLst>
      <p:ext uri="{BB962C8B-B14F-4D97-AF65-F5344CB8AC3E}">
        <p14:creationId xmlns:p14="http://schemas.microsoft.com/office/powerpoint/2010/main" val="1055424569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4</a:t>
            </a:r>
          </a:p>
        </p:txBody>
      </p:sp>
      <p:pic>
        <p:nvPicPr>
          <p:cNvPr id="3" name="Grafika 1">
            <a:extLst>
              <a:ext uri="{FF2B5EF4-FFF2-40B4-BE49-F238E27FC236}">
                <a16:creationId xmlns:a16="http://schemas.microsoft.com/office/drawing/2014/main" id="{0992C700-7866-5E31-32CF-2020CDF38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416" y="1340768"/>
            <a:ext cx="7423630" cy="5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7775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4</a:t>
            </a:r>
          </a:p>
        </p:txBody>
      </p:sp>
      <p:pic>
        <p:nvPicPr>
          <p:cNvPr id="3" name="Grafika 1">
            <a:extLst>
              <a:ext uri="{FF2B5EF4-FFF2-40B4-BE49-F238E27FC236}">
                <a16:creationId xmlns:a16="http://schemas.microsoft.com/office/drawing/2014/main" id="{C564622B-A326-D96E-1258-C31300372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267" y="1412776"/>
            <a:ext cx="7501655" cy="51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12481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9*</a:t>
            </a:r>
            <a:br>
              <a:rPr lang="pl-PL" altLang="pl-PL" dirty="0"/>
            </a:br>
            <a:r>
              <a:rPr lang="pl-PL" altLang="pl-PL" dirty="0"/>
              <a:t>Analiza SWOT skanerów podatności – porównanie </a:t>
            </a:r>
            <a:r>
              <a:rPr lang="pl-PL" altLang="pl-PL" dirty="0" err="1"/>
              <a:t>OpenVAS</a:t>
            </a:r>
            <a:r>
              <a:rPr lang="pl-PL" altLang="pl-PL" dirty="0"/>
              <a:t>, </a:t>
            </a:r>
            <a:r>
              <a:rPr lang="pl-PL" altLang="pl-PL" dirty="0" err="1"/>
              <a:t>Nessus</a:t>
            </a:r>
            <a:r>
              <a:rPr lang="pl-PL" altLang="pl-PL" dirty="0"/>
              <a:t> i </a:t>
            </a:r>
            <a:r>
              <a:rPr lang="pl-PL" altLang="pl-PL" dirty="0" err="1"/>
              <a:t>Nmap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1996179000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Wykres Gantta</a:t>
            </a:r>
          </a:p>
        </p:txBody>
      </p:sp>
      <p:pic>
        <p:nvPicPr>
          <p:cNvPr id="3" name="Obraz 2" descr="Obraz zawierający tekst, numer, linia, zrzut ekranu&#10;&#10;Opis wygenerowany automatycznie">
            <a:extLst>
              <a:ext uri="{FF2B5EF4-FFF2-40B4-BE49-F238E27FC236}">
                <a16:creationId xmlns:a16="http://schemas.microsoft.com/office/drawing/2014/main" id="{5984453A-B2D4-C877-8333-75094B980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988250"/>
            <a:ext cx="8391019" cy="2592877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A5542E99-EC70-106E-2894-8CCFA1C235F2}"/>
              </a:ext>
            </a:extLst>
          </p:cNvPr>
          <p:cNvSpPr txBox="1"/>
          <p:nvPr/>
        </p:nvSpPr>
        <p:spPr>
          <a:xfrm>
            <a:off x="2663788" y="4715732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Grupa Adriana</a:t>
            </a:r>
          </a:p>
        </p:txBody>
      </p:sp>
    </p:spTree>
    <p:extLst>
      <p:ext uri="{BB962C8B-B14F-4D97-AF65-F5344CB8AC3E}">
        <p14:creationId xmlns:p14="http://schemas.microsoft.com/office/powerpoint/2010/main" val="2138035739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9*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Przygotowanie środowiska do badań</a:t>
            </a:r>
          </a:p>
          <a:p>
            <a:r>
              <a:rPr lang="pl-PL" dirty="0"/>
              <a:t>Przeprowadzenie skanów za pomocą </a:t>
            </a:r>
            <a:r>
              <a:rPr lang="pl-PL" dirty="0" err="1"/>
              <a:t>OpenVAS</a:t>
            </a:r>
            <a:endParaRPr lang="pl-PL" dirty="0"/>
          </a:p>
          <a:p>
            <a:r>
              <a:rPr lang="pl-PL" dirty="0"/>
              <a:t>Przeprowadzenie skanów za pomocą </a:t>
            </a:r>
            <a:r>
              <a:rPr lang="pl-PL" dirty="0" err="1"/>
              <a:t>Nessus</a:t>
            </a:r>
            <a:endParaRPr lang="pl-PL" dirty="0"/>
          </a:p>
          <a:p>
            <a:r>
              <a:rPr lang="pl-PL" dirty="0"/>
              <a:t>Przeprowadzenie skanów za pomocą </a:t>
            </a:r>
            <a:r>
              <a:rPr lang="pl-PL" dirty="0" err="1"/>
              <a:t>Nmap</a:t>
            </a:r>
            <a:endParaRPr lang="pl-PL" dirty="0"/>
          </a:p>
          <a:p>
            <a:r>
              <a:rPr lang="pl-PL" dirty="0"/>
              <a:t>Analiza wyników</a:t>
            </a:r>
          </a:p>
        </p:txBody>
      </p:sp>
    </p:spTree>
    <p:extLst>
      <p:ext uri="{BB962C8B-B14F-4D97-AF65-F5344CB8AC3E}">
        <p14:creationId xmlns:p14="http://schemas.microsoft.com/office/powerpoint/2010/main" val="482503814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9*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AA4CE9E-2525-C7C6-18D7-8FD1AE258F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1057" y="2292234"/>
            <a:ext cx="8043195" cy="1944216"/>
          </a:xfrm>
        </p:spPr>
      </p:pic>
      <p:sp>
        <p:nvSpPr>
          <p:cNvPr id="5" name="Symbol zastępczy zawartości 1">
            <a:extLst>
              <a:ext uri="{FF2B5EF4-FFF2-40B4-BE49-F238E27FC236}">
                <a16:creationId xmlns:a16="http://schemas.microsoft.com/office/drawing/2014/main" id="{230071A8-737C-1AC2-9A60-2336ED9DAA56}"/>
              </a:ext>
            </a:extLst>
          </p:cNvPr>
          <p:cNvSpPr txBox="1">
            <a:spLocks/>
          </p:cNvSpPr>
          <p:nvPr/>
        </p:nvSpPr>
        <p:spPr bwMode="auto">
          <a:xfrm>
            <a:off x="941057" y="1533695"/>
            <a:ext cx="838842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l-PL" kern="0" dirty="0"/>
              <a:t>Wyniki skanu </a:t>
            </a:r>
            <a:r>
              <a:rPr lang="pl-PL" kern="0" dirty="0" err="1"/>
              <a:t>OpenVAS</a:t>
            </a:r>
            <a:endParaRPr lang="pl-PL" kern="0" dirty="0"/>
          </a:p>
        </p:txBody>
      </p:sp>
    </p:spTree>
    <p:extLst>
      <p:ext uri="{BB962C8B-B14F-4D97-AF65-F5344CB8AC3E}">
        <p14:creationId xmlns:p14="http://schemas.microsoft.com/office/powerpoint/2010/main" val="4168989315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9*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A5AAE21-8A3F-637A-7319-A17474139FF6}"/>
              </a:ext>
            </a:extLst>
          </p:cNvPr>
          <p:cNvSpPr txBox="1">
            <a:spLocks/>
          </p:cNvSpPr>
          <p:nvPr/>
        </p:nvSpPr>
        <p:spPr bwMode="auto">
          <a:xfrm>
            <a:off x="941057" y="1533695"/>
            <a:ext cx="838842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l-PL" kern="0" dirty="0"/>
              <a:t>Wyniki skanu </a:t>
            </a:r>
            <a:r>
              <a:rPr lang="pl-PL" kern="0" dirty="0" err="1"/>
              <a:t>Nessus</a:t>
            </a:r>
            <a:endParaRPr lang="pl-PL" kern="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468ADBA-EC00-4DB9-21CD-F1AA597F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57" y="2325783"/>
            <a:ext cx="7528892" cy="2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0646"/>
      </p:ext>
    </p:extLst>
  </p:cSld>
  <p:clrMapOvr>
    <a:masterClrMapping/>
  </p:clrMapOvr>
  <p:transition>
    <p:randomBa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9*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D26E099C-956F-CE9D-C873-8610B76046EF}"/>
              </a:ext>
            </a:extLst>
          </p:cNvPr>
          <p:cNvSpPr txBox="1">
            <a:spLocks/>
          </p:cNvSpPr>
          <p:nvPr/>
        </p:nvSpPr>
        <p:spPr bwMode="auto">
          <a:xfrm>
            <a:off x="941057" y="1533695"/>
            <a:ext cx="838842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l-PL" kern="0" dirty="0"/>
              <a:t>Wyniki skanu </a:t>
            </a:r>
            <a:r>
              <a:rPr lang="pl-PL" kern="0" dirty="0" err="1"/>
              <a:t>Nmap</a:t>
            </a:r>
            <a:endParaRPr lang="pl-PL" kern="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41B43C6-ABB1-BCA3-E34B-4FC1F2A7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57" y="2132856"/>
            <a:ext cx="7524328" cy="30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88507"/>
      </p:ext>
    </p:extLst>
  </p:cSld>
  <p:clrMapOvr>
    <a:masterClrMapping/>
  </p:clrMapOvr>
  <p:transition>
    <p:randomBa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9*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r>
              <a:rPr lang="pl-PL" dirty="0"/>
              <a:t>Szybkość: </a:t>
            </a:r>
            <a:r>
              <a:rPr lang="pl-PL" dirty="0" err="1"/>
              <a:t>Namp</a:t>
            </a:r>
            <a:r>
              <a:rPr lang="pl-PL" dirty="0"/>
              <a:t> &gt; </a:t>
            </a:r>
            <a:r>
              <a:rPr lang="pl-PL" dirty="0" err="1"/>
              <a:t>Nessus</a:t>
            </a:r>
            <a:r>
              <a:rPr lang="pl-PL" dirty="0"/>
              <a:t> &gt; </a:t>
            </a:r>
            <a:r>
              <a:rPr lang="pl-PL" dirty="0" err="1"/>
              <a:t>OpenVAS</a:t>
            </a:r>
            <a:endParaRPr lang="pl-PL" dirty="0"/>
          </a:p>
          <a:p>
            <a:r>
              <a:rPr lang="pl-PL" dirty="0"/>
              <a:t>Prostota: </a:t>
            </a:r>
            <a:r>
              <a:rPr lang="pl-PL" dirty="0" err="1"/>
              <a:t>Namp</a:t>
            </a:r>
            <a:r>
              <a:rPr lang="pl-PL" dirty="0"/>
              <a:t> &gt; </a:t>
            </a:r>
            <a:r>
              <a:rPr lang="pl-PL" dirty="0" err="1"/>
              <a:t>Nessus</a:t>
            </a:r>
            <a:r>
              <a:rPr lang="pl-PL" dirty="0"/>
              <a:t> &gt; </a:t>
            </a:r>
            <a:r>
              <a:rPr lang="pl-PL" dirty="0" err="1"/>
              <a:t>OpenVAS</a:t>
            </a:r>
            <a:endParaRPr lang="pl-PL" dirty="0"/>
          </a:p>
          <a:p>
            <a:r>
              <a:rPr lang="pl-PL" dirty="0"/>
              <a:t>Skuteczność: </a:t>
            </a:r>
            <a:r>
              <a:rPr lang="pl-PL" dirty="0" err="1"/>
              <a:t>OpenVAS</a:t>
            </a:r>
            <a:r>
              <a:rPr lang="pl-PL" dirty="0"/>
              <a:t> = </a:t>
            </a:r>
            <a:r>
              <a:rPr lang="pl-PL" dirty="0" err="1"/>
              <a:t>Nessus</a:t>
            </a:r>
            <a:r>
              <a:rPr lang="pl-PL" dirty="0"/>
              <a:t> &gt; </a:t>
            </a:r>
            <a:r>
              <a:rPr lang="pl-PL" dirty="0" err="1"/>
              <a:t>Nmap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5355867"/>
      </p:ext>
    </p:extLst>
  </p:cSld>
  <p:clrMapOvr>
    <a:masterClrMapping/>
  </p:clrMapOvr>
  <p:transition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BB5806C0-F11B-5845-4824-6B1C70C2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756" y="1984758"/>
            <a:ext cx="8262938" cy="3671887"/>
          </a:xfrm>
        </p:spPr>
        <p:txBody>
          <a:bodyPr/>
          <a:lstStyle/>
          <a:p>
            <a:pPr marL="0" indent="0" algn="ctr">
              <a:buNone/>
            </a:pPr>
            <a:r>
              <a:rPr lang="pl-PL" altLang="pl-PL" sz="4800" dirty="0">
                <a:ea typeface="Calibri" panose="020F0502020204030204" pitchFamily="34" charset="0"/>
                <a:cs typeface="Calibri" panose="020F0502020204030204" pitchFamily="34" charset="0"/>
              </a:rPr>
              <a:t>GRUPA II: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Nikita </a:t>
            </a:r>
            <a:r>
              <a:rPr lang="pl-PL" altLang="pl-PL" sz="3200" dirty="0" err="1">
                <a:ea typeface="Calibri" panose="020F0502020204030204" pitchFamily="34" charset="0"/>
                <a:cs typeface="Calibri" panose="020F0502020204030204" pitchFamily="34" charset="0"/>
              </a:rPr>
              <a:t>Zhukov</a:t>
            </a:r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– lider zespołu</a:t>
            </a:r>
          </a:p>
          <a:p>
            <a:pPr algn="ctr"/>
            <a:r>
              <a:rPr lang="pl-PL" altLang="pl-PL" sz="3200" dirty="0" err="1">
                <a:ea typeface="Calibri" panose="020F0502020204030204" pitchFamily="34" charset="0"/>
                <a:cs typeface="Calibri" panose="020F0502020204030204" pitchFamily="34" charset="0"/>
              </a:rPr>
              <a:t>Maksim</a:t>
            </a:r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altLang="pl-PL" sz="3200" dirty="0" err="1">
                <a:ea typeface="Calibri" panose="020F0502020204030204" pitchFamily="34" charset="0"/>
                <a:cs typeface="Calibri" panose="020F0502020204030204" pitchFamily="34" charset="0"/>
              </a:rPr>
              <a:t>Filatau</a:t>
            </a:r>
            <a:endParaRPr lang="pl-PL" altLang="pl-PL" sz="3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Andrei </a:t>
            </a:r>
            <a:r>
              <a:rPr lang="pl-PL" altLang="pl-PL" sz="3200" dirty="0" err="1">
                <a:ea typeface="Calibri" panose="020F0502020204030204" pitchFamily="34" charset="0"/>
                <a:cs typeface="Calibri" panose="020F0502020204030204" pitchFamily="34" charset="0"/>
              </a:rPr>
              <a:t>Pivavruk</a:t>
            </a:r>
            <a:endParaRPr lang="pl-PL" altLang="pl-PL" sz="32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Prezentacja oraz raport końcowy</a:t>
            </a:r>
          </a:p>
        </p:txBody>
      </p:sp>
    </p:spTree>
    <p:extLst>
      <p:ext uri="{BB962C8B-B14F-4D97-AF65-F5344CB8AC3E}">
        <p14:creationId xmlns:p14="http://schemas.microsoft.com/office/powerpoint/2010/main" val="1393149160"/>
      </p:ext>
    </p:extLst>
  </p:cSld>
  <p:clrMapOvr>
    <a:masterClrMapping/>
  </p:clrMapOvr>
  <p:transition>
    <p:randomBa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CF1CD-F577-4400-85B2-26EF8A9CFE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CAF8F-FF50-4945-8E3C-F56BF5A0E03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61483" y="3140968"/>
            <a:ext cx="8284724" cy="864096"/>
          </a:xfrm>
        </p:spPr>
        <p:txBody>
          <a:bodyPr/>
          <a:lstStyle/>
          <a:p>
            <a:pPr algn="ctr"/>
            <a:r>
              <a:rPr lang="pl-PL" altLang="pl-PL" sz="5400" dirty="0"/>
              <a:t>Zadanie 5 (zespół Nikity)</a:t>
            </a:r>
          </a:p>
          <a:p>
            <a:pPr algn="ctr"/>
            <a:endParaRPr lang="pl-PL" altLang="pl-PL" sz="5400" dirty="0"/>
          </a:p>
          <a:p>
            <a:pPr algn="ctr"/>
            <a:r>
              <a:rPr lang="pl-PL" sz="4400" dirty="0"/>
              <a:t>Kalkulator CVSS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80989"/>
      </p:ext>
    </p:extLst>
  </p:cSld>
  <p:clrMapOvr>
    <a:masterClrMapping/>
  </p:clrMapOvr>
  <p:transition>
    <p:randomBa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CF2690-7B86-4BC7-962D-182E68775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5" y="1772816"/>
            <a:ext cx="8262476" cy="5256584"/>
          </a:xfrm>
        </p:spPr>
        <p:txBody>
          <a:bodyPr/>
          <a:lstStyle/>
          <a:p>
            <a:pPr rtl="0"/>
            <a:r>
              <a:rPr lang="pl-PL" sz="2200" dirty="0"/>
              <a:t>Wykonał: </a:t>
            </a:r>
            <a:r>
              <a:rPr lang="pl-PL" sz="2200" dirty="0" err="1"/>
              <a:t>Maksim</a:t>
            </a:r>
            <a:r>
              <a:rPr lang="pl-PL" sz="2200" dirty="0"/>
              <a:t> </a:t>
            </a:r>
            <a:r>
              <a:rPr lang="pl-PL" sz="2200" dirty="0" err="1"/>
              <a:t>Filatau</a:t>
            </a:r>
            <a:endParaRPr lang="pl-PL" sz="2200" dirty="0"/>
          </a:p>
          <a:p>
            <a:pPr rtl="0"/>
            <a:r>
              <a:rPr lang="pl-PL" sz="2200" dirty="0"/>
              <a:t>Aplikacja desktopowa</a:t>
            </a:r>
          </a:p>
          <a:p>
            <a:pPr rtl="0"/>
            <a:r>
              <a:rPr lang="pl-PL" sz="2200" dirty="0"/>
              <a:t>Język programowania: C# + WPF</a:t>
            </a:r>
          </a:p>
          <a:p>
            <a:r>
              <a:rPr lang="pl-PL" sz="2200" dirty="0"/>
              <a:t>Wzorzec projektowy: MVVM</a:t>
            </a:r>
          </a:p>
          <a:p>
            <a:pPr rtl="0"/>
            <a:r>
              <a:rPr lang="pl-PL" sz="2200" dirty="0"/>
              <a:t>Program obsługuje wszystkie typy kalkulatorów, czyli: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/>
              <a:t>Base </a:t>
            </a:r>
            <a:r>
              <a:rPr lang="pl-PL" sz="2000" dirty="0" err="1"/>
              <a:t>Metric</a:t>
            </a:r>
            <a:endParaRPr lang="pl-PL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err="1"/>
              <a:t>Temporal</a:t>
            </a:r>
            <a:r>
              <a:rPr lang="pl-PL" sz="2000" dirty="0"/>
              <a:t> </a:t>
            </a:r>
            <a:r>
              <a:rPr lang="pl-PL" sz="2000" dirty="0" err="1"/>
              <a:t>Metric</a:t>
            </a:r>
            <a:endParaRPr lang="pl-PL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err="1"/>
              <a:t>Environmental</a:t>
            </a:r>
            <a:r>
              <a:rPr lang="pl-PL" sz="2000" dirty="0"/>
              <a:t> </a:t>
            </a:r>
            <a:r>
              <a:rPr lang="pl-PL" sz="2000" dirty="0" err="1"/>
              <a:t>Metric</a:t>
            </a:r>
            <a:endParaRPr lang="pl-PL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25DDC-2FDF-4160-997A-831759346FB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b="1" dirty="0"/>
              <a:t>Szczegóły zadania 5 i 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7646373"/>
      </p:ext>
    </p:extLst>
  </p:cSld>
  <p:clrMapOvr>
    <a:masterClrMapping/>
  </p:clrMapOvr>
  <p:transition>
    <p:randomBa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3A884-A4FD-4071-AA30-CFABE2D14D9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FC122-A294-414F-8BF1-A99574078F9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b="1" dirty="0"/>
              <a:t>Prezentacja poglądowa </a:t>
            </a:r>
            <a:endParaRPr lang="en-US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CA18C7-BF07-4294-8FA0-86ABE93457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8694" y="2270919"/>
            <a:ext cx="5276850" cy="382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389807"/>
      </p:ext>
    </p:extLst>
  </p:cSld>
  <p:clrMapOvr>
    <a:masterClrMapping/>
  </p:clrMapOvr>
  <p:transition>
    <p:randomBa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166C31-92B4-4D89-BC74-DF4BF8D4CA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4" y="710791"/>
            <a:ext cx="8100262" cy="5436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065326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ymbol zastępczy zawartości 2" descr="Obraz zawierający tekst, numer, Czcionka, zrzut ekranu&#10;&#10;Opis wygenerowany automatycznie">
            <a:extLst>
              <a:ext uri="{FF2B5EF4-FFF2-40B4-BE49-F238E27FC236}">
                <a16:creationId xmlns:a16="http://schemas.microsoft.com/office/drawing/2014/main" id="{168AAF7F-F992-DF35-8027-698D28DF88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636912"/>
            <a:ext cx="8262938" cy="1986963"/>
          </a:xfrm>
        </p:spPr>
      </p:pic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Wykres Gantta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D174DDF-FA13-7B40-45B8-D5D10C98DDC7}"/>
              </a:ext>
            </a:extLst>
          </p:cNvPr>
          <p:cNvSpPr txBox="1"/>
          <p:nvPr/>
        </p:nvSpPr>
        <p:spPr>
          <a:xfrm>
            <a:off x="2663788" y="486916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Grupa Nikity</a:t>
            </a:r>
          </a:p>
        </p:txBody>
      </p:sp>
    </p:spTree>
    <p:extLst>
      <p:ext uri="{BB962C8B-B14F-4D97-AF65-F5344CB8AC3E}">
        <p14:creationId xmlns:p14="http://schemas.microsoft.com/office/powerpoint/2010/main" val="600660698"/>
      </p:ext>
    </p:extLst>
  </p:cSld>
  <p:clrMapOvr>
    <a:masterClrMapping/>
  </p:clrMapOvr>
  <p:transition>
    <p:randomBa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2">
            <a:extLst>
              <a:ext uri="{FF2B5EF4-FFF2-40B4-BE49-F238E27FC236}">
                <a16:creationId xmlns:a16="http://schemas.microsoft.com/office/drawing/2014/main" id="{40ED33E9-B9CD-46BF-B9BE-C4A83C3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60149"/>
            <a:ext cx="8316924" cy="55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7107"/>
      </p:ext>
    </p:extLst>
  </p:cSld>
  <p:clrMapOvr>
    <a:masterClrMapping/>
  </p:clrMapOvr>
  <p:transition>
    <p:randomBa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7108912-3D19-4351-BD5C-5291D5A1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56692"/>
            <a:ext cx="829961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5644"/>
      </p:ext>
    </p:extLst>
  </p:cSld>
  <p:clrMapOvr>
    <a:masterClrMapping/>
  </p:clrMapOvr>
  <p:transition>
    <p:randomBa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2DFF0C01-F47E-4F47-AEFA-994832F8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70128"/>
            <a:ext cx="8289240" cy="37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899"/>
      </p:ext>
    </p:extLst>
  </p:cSld>
  <p:clrMapOvr>
    <a:masterClrMapping/>
  </p:clrMapOvr>
  <p:transition>
    <p:randomBa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1589D0B-4C72-40D4-A2A7-BD2D2B9A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14400"/>
            <a:ext cx="8269924" cy="54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52757"/>
      </p:ext>
    </p:extLst>
  </p:cSld>
  <p:clrMapOvr>
    <a:masterClrMapping/>
  </p:clrMapOvr>
  <p:transition>
    <p:randomBa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2F31431D-265D-B544-A0A5-4FFDDFDCD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1941" y="800708"/>
            <a:ext cx="8149743" cy="5256584"/>
          </a:xfrm>
          <a:noFill/>
        </p:spPr>
      </p:pic>
    </p:spTree>
    <p:extLst>
      <p:ext uri="{BB962C8B-B14F-4D97-AF65-F5344CB8AC3E}">
        <p14:creationId xmlns:p14="http://schemas.microsoft.com/office/powerpoint/2010/main" val="3949832311"/>
      </p:ext>
    </p:extLst>
  </p:cSld>
  <p:clrMapOvr>
    <a:masterClrMapping/>
  </p:clrMapOvr>
  <p:transition>
    <p:randomBa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38ACAD07-69D7-42F9-B123-253720B4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70384"/>
            <a:ext cx="8300077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9908"/>
      </p:ext>
    </p:extLst>
  </p:cSld>
  <p:clrMapOvr>
    <a:masterClrMapping/>
  </p:clrMapOvr>
  <p:transition>
    <p:randomBa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4FDF22C-1E12-4B18-AE2A-B7153F70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8336"/>
            <a:ext cx="8078630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86902"/>
      </p:ext>
    </p:extLst>
  </p:cSld>
  <p:clrMapOvr>
    <a:masterClrMapping/>
  </p:clrMapOvr>
  <p:transition>
    <p:randomBa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2CCF880-1BB4-48B2-9B71-309CD819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60427"/>
            <a:ext cx="8352928" cy="21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96870"/>
      </p:ext>
    </p:extLst>
  </p:cSld>
  <p:clrMapOvr>
    <a:masterClrMapping/>
  </p:clrMapOvr>
  <p:transition>
    <p:randomBa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496C7-0B8E-4842-AB21-CAA2EC04945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71349" y="3140968"/>
            <a:ext cx="8284724" cy="864096"/>
          </a:xfrm>
        </p:spPr>
        <p:txBody>
          <a:bodyPr/>
          <a:lstStyle/>
          <a:p>
            <a:pPr algn="ctr"/>
            <a:r>
              <a:rPr lang="pl-PL" altLang="pl-PL" sz="5400" dirty="0"/>
              <a:t>Zadanie 6 (zespół Nikity)</a:t>
            </a:r>
          </a:p>
          <a:p>
            <a:pPr algn="ctr"/>
            <a:endParaRPr lang="pl-PL" altLang="pl-PL" sz="4400" dirty="0"/>
          </a:p>
          <a:p>
            <a:pPr algn="ctr"/>
            <a:r>
              <a:rPr lang="pl-PL" dirty="0"/>
              <a:t>Kalkulator</a:t>
            </a:r>
            <a:r>
              <a:rPr lang="pl-PL" sz="3600" dirty="0"/>
              <a:t> CVSS 3.1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84161"/>
      </p:ext>
    </p:extLst>
  </p:cSld>
  <p:clrMapOvr>
    <a:masterClrMapping/>
  </p:clrMapOvr>
  <p:transition>
    <p:randomBa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2AD2E5-290E-6371-1919-3FC04579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6" y="610125"/>
            <a:ext cx="8463673" cy="56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24539"/>
      </p:ext>
    </p:extLst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ymbol zastępczy zawartości 2" descr="Obraz zawierający tekst, numer, Czcionka, zrzut ekranu&#10;&#10;Opis wygenerowany automatycznie">
            <a:extLst>
              <a:ext uri="{FF2B5EF4-FFF2-40B4-BE49-F238E27FC236}">
                <a16:creationId xmlns:a16="http://schemas.microsoft.com/office/drawing/2014/main" id="{D0A00AC7-1E97-FEE7-141E-3D04DB1CB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101725"/>
            <a:ext cx="8262938" cy="2167437"/>
          </a:xfrm>
        </p:spPr>
      </p:pic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Wykres Gantta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6EB4F10-E1FD-33DF-F892-7334DDDE9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5" y="2668704"/>
            <a:ext cx="8240713" cy="43302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8391529-299E-120B-C6B4-72B193A5D894}"/>
              </a:ext>
            </a:extLst>
          </p:cNvPr>
          <p:cNvSpPr txBox="1"/>
          <p:nvPr/>
        </p:nvSpPr>
        <p:spPr>
          <a:xfrm>
            <a:off x="3203848" y="5332851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Grupa Małgorzaty</a:t>
            </a:r>
          </a:p>
        </p:txBody>
      </p:sp>
    </p:spTree>
    <p:extLst>
      <p:ext uri="{BB962C8B-B14F-4D97-AF65-F5344CB8AC3E}">
        <p14:creationId xmlns:p14="http://schemas.microsoft.com/office/powerpoint/2010/main" val="4139879501"/>
      </p:ext>
    </p:extLst>
  </p:cSld>
  <p:clrMapOvr>
    <a:masterClrMapping/>
  </p:clrMapOvr>
  <p:transition>
    <p:randomBa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D11CE-6AD1-4E4A-A895-F25D46812B5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B986F-3312-4861-83F6-E2F7C4CFD94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b="1" dirty="0"/>
              <a:t>Prezentacja poglądowa</a:t>
            </a:r>
            <a:endParaRPr lang="en-US" b="1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3F63918-D3C7-4886-A7A2-8103AFF7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18" y="1534345"/>
            <a:ext cx="7733789" cy="51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63622"/>
      </p:ext>
    </p:extLst>
  </p:cSld>
  <p:clrMapOvr>
    <a:masterClrMapping/>
  </p:clrMapOvr>
  <p:transition>
    <p:randomBa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1CA96-F0AC-4BF1-89D1-AF6195A54E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B867-44DC-4841-B260-F24DA548699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6215D-58C2-411F-8E1C-3D5BBBB1DDE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4580552-63F4-43FB-ABE9-847CAF38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98" y="2435724"/>
            <a:ext cx="8026475" cy="1986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3963339"/>
      </p:ext>
    </p:extLst>
  </p:cSld>
  <p:clrMapOvr>
    <a:masterClrMapping/>
  </p:clrMapOvr>
  <p:transition>
    <p:randomBa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376E373E-0649-1DCB-3492-F22541D8E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0960" y="764704"/>
            <a:ext cx="8435776" cy="5630881"/>
          </a:xfrm>
          <a:noFill/>
        </p:spPr>
      </p:pic>
    </p:spTree>
    <p:extLst>
      <p:ext uri="{BB962C8B-B14F-4D97-AF65-F5344CB8AC3E}">
        <p14:creationId xmlns:p14="http://schemas.microsoft.com/office/powerpoint/2010/main" val="3531506203"/>
      </p:ext>
    </p:extLst>
  </p:cSld>
  <p:clrMapOvr>
    <a:masterClrMapping/>
  </p:clrMapOvr>
  <p:transition>
    <p:randomBa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AAFDFA-B0EB-FEB1-2C2A-26BBC992D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6" y="1094089"/>
            <a:ext cx="8507564" cy="466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32875"/>
      </p:ext>
    </p:extLst>
  </p:cSld>
  <p:clrMapOvr>
    <a:masterClrMapping/>
  </p:clrMapOvr>
  <p:transition>
    <p:randomBa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360930-E082-4F17-0E80-5888A5BE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7" y="836712"/>
            <a:ext cx="8453967" cy="56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3239"/>
      </p:ext>
    </p:extLst>
  </p:cSld>
  <p:clrMapOvr>
    <a:masterClrMapping/>
  </p:clrMapOvr>
  <p:transition>
    <p:randomBa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062CF-69A4-4732-98FD-E3373CD0D1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2E185-68F8-4E89-97C0-F89FF538498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43677-E717-4D45-A74E-07ACB10A01D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8BC34-3681-440A-869C-4997E6EE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1" y="1231399"/>
            <a:ext cx="8442381" cy="43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94326"/>
      </p:ext>
    </p:extLst>
  </p:cSld>
  <p:clrMapOvr>
    <a:masterClrMapping/>
  </p:clrMapOvr>
  <p:transition>
    <p:randomBa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496C7-0B8E-4842-AB21-CAA2EC04945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66387" y="2996952"/>
            <a:ext cx="8284724" cy="864096"/>
          </a:xfrm>
        </p:spPr>
        <p:txBody>
          <a:bodyPr/>
          <a:lstStyle/>
          <a:p>
            <a:pPr algn="ctr"/>
            <a:r>
              <a:rPr lang="pl-PL" altLang="pl-PL" sz="5400" dirty="0"/>
              <a:t>Zadanie 10 (zespół Nikity)</a:t>
            </a:r>
          </a:p>
          <a:p>
            <a:pPr algn="ctr"/>
            <a:endParaRPr lang="pl-PL" altLang="pl-PL" sz="4400" dirty="0"/>
          </a:p>
          <a:p>
            <a:pPr algn="ctr"/>
            <a:endParaRPr lang="pl-PL" altLang="pl-PL" sz="4400" dirty="0"/>
          </a:p>
          <a:p>
            <a:pPr algn="ctr"/>
            <a:r>
              <a:rPr lang="pl-PL" dirty="0"/>
              <a:t>Analiza dostępnych metod oceny krytyczności podatności metodą SWOT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05154"/>
      </p:ext>
    </p:extLst>
  </p:cSld>
  <p:clrMapOvr>
    <a:masterClrMapping/>
  </p:clrMapOvr>
  <p:transition>
    <p:randomBa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CCB702F-D2F3-058D-2965-70A2AF5A2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9456"/>
      </p:ext>
    </p:extLst>
  </p:cSld>
  <p:clrMapOvr>
    <a:masterClrMapping/>
  </p:clrMapOvr>
  <p:transition>
    <p:randomBa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835FF9-5B66-9307-8431-4A8EC195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461503"/>
            <a:ext cx="7614402" cy="3807201"/>
          </a:xfrm>
          <a:prstGeom prst="rect">
            <a:avLst/>
          </a:prstGeom>
          <a:noFill/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5ED43BA-7D70-5A8C-4018-4A29B74FBDE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wrap="square" anchor="ctr">
            <a:normAutofit/>
          </a:bodyPr>
          <a:lstStyle/>
          <a:p>
            <a:r>
              <a:rPr lang="pl-PL" dirty="0"/>
              <a:t>Przykład analizy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1476529"/>
      </p:ext>
    </p:extLst>
  </p:cSld>
  <p:clrMapOvr>
    <a:masterClrMapping/>
  </p:clrMapOvr>
  <p:transition>
    <p:randomBa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E1BC6E-62D6-138C-5FD5-F7E633C7BDF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133854-613C-4C77-675F-3C31C1073B6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wrap="square" anchor="ctr">
            <a:normAutofit/>
          </a:bodyPr>
          <a:lstStyle/>
          <a:p>
            <a:r>
              <a:rPr lang="pl-PL" dirty="0"/>
              <a:t>Wnioski</a:t>
            </a:r>
            <a:endParaRPr lang="ru-RU" dirty="0"/>
          </a:p>
        </p:txBody>
      </p:sp>
      <p:graphicFrame>
        <p:nvGraphicFramePr>
          <p:cNvPr id="6" name="Объект 1">
            <a:extLst>
              <a:ext uri="{FF2B5EF4-FFF2-40B4-BE49-F238E27FC236}">
                <a16:creationId xmlns:a16="http://schemas.microsoft.com/office/drawing/2014/main" id="{6BF5D0F6-F868-5A73-B9E7-91059B2A7FD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55575" y="1556792"/>
          <a:ext cx="8262476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591997"/>
      </p:ext>
    </p:extLst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BB5806C0-F11B-5845-4824-6B1C70C2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756" y="1984758"/>
            <a:ext cx="8262938" cy="3671887"/>
          </a:xfrm>
        </p:spPr>
        <p:txBody>
          <a:bodyPr/>
          <a:lstStyle/>
          <a:p>
            <a:pPr marL="0" indent="0" algn="ctr">
              <a:buNone/>
            </a:pPr>
            <a:r>
              <a:rPr lang="pl-PL" altLang="pl-PL" sz="4800" dirty="0">
                <a:ea typeface="Calibri" panose="020F0502020204030204" pitchFamily="34" charset="0"/>
                <a:cs typeface="Calibri" panose="020F0502020204030204" pitchFamily="34" charset="0"/>
              </a:rPr>
              <a:t>GRUPA I: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Adrian Karaś – lider zespołu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Martyna Bieniek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Mateusz </a:t>
            </a:r>
            <a:r>
              <a:rPr lang="pl-PL" altLang="pl-PL" sz="3200" dirty="0" err="1">
                <a:ea typeface="Calibri" panose="020F0502020204030204" pitchFamily="34" charset="0"/>
                <a:cs typeface="Calibri" panose="020F0502020204030204" pitchFamily="34" charset="0"/>
              </a:rPr>
              <a:t>Niestrój</a:t>
            </a:r>
            <a:endParaRPr lang="pl-PL" altLang="pl-PL" sz="3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Jakub Piotrowski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Prezentacja oraz raport końcowy</a:t>
            </a:r>
          </a:p>
        </p:txBody>
      </p:sp>
    </p:spTree>
    <p:extLst>
      <p:ext uri="{BB962C8B-B14F-4D97-AF65-F5344CB8AC3E}">
        <p14:creationId xmlns:p14="http://schemas.microsoft.com/office/powerpoint/2010/main" val="2698442893"/>
      </p:ext>
    </p:extLst>
  </p:cSld>
  <p:clrMapOvr>
    <a:masterClrMapping/>
  </p:clrMapOvr>
  <p:transition>
    <p:randomBa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BB5806C0-F11B-5845-4824-6B1C70C2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756" y="1984758"/>
            <a:ext cx="8262938" cy="3671887"/>
          </a:xfrm>
        </p:spPr>
        <p:txBody>
          <a:bodyPr/>
          <a:lstStyle/>
          <a:p>
            <a:pPr marL="0" indent="0" algn="ctr">
              <a:buNone/>
            </a:pPr>
            <a:r>
              <a:rPr lang="pl-PL" altLang="pl-PL" sz="4800" dirty="0">
                <a:ea typeface="Calibri" panose="020F0502020204030204" pitchFamily="34" charset="0"/>
                <a:cs typeface="Calibri" panose="020F0502020204030204" pitchFamily="34" charset="0"/>
              </a:rPr>
              <a:t>GRUPA III: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Małgorzata Kędzierska– lider zespołu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Gabriela Adamczyk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Grzegorz Struzik</a:t>
            </a:r>
          </a:p>
          <a:p>
            <a:pPr algn="ctr"/>
            <a:r>
              <a:rPr lang="pl-PL" altLang="pl-PL" sz="3200" dirty="0">
                <a:ea typeface="Calibri" panose="020F0502020204030204" pitchFamily="34" charset="0"/>
                <a:cs typeface="Calibri" panose="020F0502020204030204" pitchFamily="34" charset="0"/>
              </a:rPr>
              <a:t>Marcelina Śmigielska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DE4796DF-B184-1833-9B73-FB72FDDEE7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1E9B730B-CC5C-F7FB-2A3F-CF142C5667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>
                <a:ea typeface="Calibri" panose="020F0502020204030204" pitchFamily="34" charset="0"/>
                <a:cs typeface="Calibri" panose="020F0502020204030204" pitchFamily="34" charset="0"/>
              </a:rPr>
              <a:t>Prezentacja oraz raport końcowy</a:t>
            </a:r>
          </a:p>
        </p:txBody>
      </p:sp>
    </p:spTree>
    <p:extLst>
      <p:ext uri="{BB962C8B-B14F-4D97-AF65-F5344CB8AC3E}">
        <p14:creationId xmlns:p14="http://schemas.microsoft.com/office/powerpoint/2010/main" val="431249417"/>
      </p:ext>
    </p:extLst>
  </p:cSld>
  <p:clrMapOvr>
    <a:masterClrMapping/>
  </p:clrMapOvr>
  <p:transition>
    <p:randomBar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3</a:t>
            </a:r>
            <a:br>
              <a:rPr lang="pl-PL" altLang="pl-PL" dirty="0"/>
            </a:br>
            <a:r>
              <a:rPr lang="pl-PL" sz="3600" dirty="0"/>
              <a:t>Przeprowadzenie analizy statystycznej wyników bazowych CVSS3.1 (histogramy)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4172753502"/>
      </p:ext>
    </p:extLst>
  </p:cSld>
  <p:clrMapOvr>
    <a:masterClrMapping/>
  </p:clrMapOvr>
  <p:transition>
    <p:randomBa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Podział otrzymanych wyników na kategorie </a:t>
            </a:r>
            <a:r>
              <a:rPr lang="pl-PL" dirty="0" err="1"/>
              <a:t>none</a:t>
            </a:r>
            <a:r>
              <a:rPr lang="pl-PL" dirty="0"/>
              <a:t>, </a:t>
            </a:r>
            <a:r>
              <a:rPr lang="pl-PL" dirty="0" err="1"/>
              <a:t>low</a:t>
            </a:r>
            <a:r>
              <a:rPr lang="pl-PL" dirty="0"/>
              <a:t>, medium, high, </a:t>
            </a:r>
            <a:r>
              <a:rPr lang="pl-PL" dirty="0" err="1"/>
              <a:t>critical</a:t>
            </a:r>
            <a:br>
              <a:rPr lang="pl-PL" dirty="0"/>
            </a:b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AD46D1-A4BB-C5A7-F181-69D29691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76686"/>
            <a:ext cx="4143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1395"/>
      </p:ext>
    </p:extLst>
  </p:cSld>
  <p:clrMapOvr>
    <a:masterClrMapping/>
  </p:clrMapOvr>
  <p:transition>
    <p:randomBa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Częstość występowania danej wartości wyniku oceny podatności w skali 0 – 10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3CB90A18-6ADC-1301-81D8-928115F9EB92}"/>
              </a:ext>
            </a:extLst>
          </p:cNvPr>
          <p:cNvGraphicFramePr>
            <a:graphicFrameLocks/>
          </p:cNvGraphicFramePr>
          <p:nvPr/>
        </p:nvGraphicFramePr>
        <p:xfrm>
          <a:off x="674828" y="2636912"/>
          <a:ext cx="8334045" cy="389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0479354"/>
      </p:ext>
    </p:extLst>
  </p:cSld>
  <p:clrMapOvr>
    <a:masterClrMapping/>
  </p:clrMapOvr>
  <p:transition>
    <p:randomBa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Częstość występowania danej kategorii klasyfikacji </a:t>
            </a:r>
            <a:r>
              <a:rPr lang="pl-PL" dirty="0" err="1"/>
              <a:t>none</a:t>
            </a:r>
            <a:r>
              <a:rPr lang="pl-PL" dirty="0"/>
              <a:t>, </a:t>
            </a:r>
            <a:r>
              <a:rPr lang="pl-PL" dirty="0" err="1"/>
              <a:t>low</a:t>
            </a:r>
            <a:r>
              <a:rPr lang="pl-PL" dirty="0"/>
              <a:t>, medium, high, </a:t>
            </a:r>
            <a:r>
              <a:rPr lang="pl-PL" dirty="0" err="1"/>
              <a:t>critical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ED4017AE-922D-BC56-0696-6558609B22E2}"/>
              </a:ext>
              <a:ext uri="{147F2762-F138-4A5C-976F-8EAC2B608ADB}">
                <a16:predDERef xmlns:a16="http://schemas.microsoft.com/office/drawing/2014/main" pred="{3CB90A18-6ADC-1301-81D8-928115F9EB92}"/>
              </a:ext>
            </a:extLst>
          </p:cNvPr>
          <p:cNvGraphicFramePr>
            <a:graphicFrameLocks/>
          </p:cNvGraphicFramePr>
          <p:nvPr/>
        </p:nvGraphicFramePr>
        <p:xfrm>
          <a:off x="902752" y="2636912"/>
          <a:ext cx="7968122" cy="3806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4960451"/>
      </p:ext>
    </p:extLst>
  </p:cSld>
  <p:clrMapOvr>
    <a:masterClrMapping/>
  </p:clrMapOvr>
  <p:transition>
    <p:randomBa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Rozkłady prawdopodobieństwa dla każdej zmiennej losowej na podstawie histogramów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EE2051BD-09B6-5B9E-C9CA-D9E8BE3E493D}"/>
              </a:ext>
              <a:ext uri="{147F2762-F138-4A5C-976F-8EAC2B608ADB}">
                <a16:predDERef xmlns:a16="http://schemas.microsoft.com/office/drawing/2014/main" pred="{ED4017AE-922D-BC56-0696-6558609B22E2}"/>
              </a:ext>
            </a:extLst>
          </p:cNvPr>
          <p:cNvGraphicFramePr>
            <a:graphicFrameLocks/>
          </p:cNvGraphicFramePr>
          <p:nvPr/>
        </p:nvGraphicFramePr>
        <p:xfrm>
          <a:off x="946076" y="2564904"/>
          <a:ext cx="7881474" cy="408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3112815"/>
      </p:ext>
    </p:extLst>
  </p:cSld>
  <p:clrMapOvr>
    <a:masterClrMapping/>
  </p:clrMapOvr>
  <p:transition>
    <p:randomBar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Rozkłady prawdopodobieństwa dla każdej zmiennej losowej na podstawie histogramów</a:t>
            </a:r>
            <a:br>
              <a:rPr lang="pl-PL" dirty="0"/>
            </a:b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D22B9722-9EF4-DF2C-E3B4-C5069C2196E1}"/>
              </a:ext>
              <a:ext uri="{147F2762-F138-4A5C-976F-8EAC2B608ADB}">
                <a16:predDERef xmlns:a16="http://schemas.microsoft.com/office/drawing/2014/main" pred="{EE2051BD-09B6-5B9E-C9CA-D9E8BE3E493D}"/>
              </a:ext>
            </a:extLst>
          </p:cNvPr>
          <p:cNvGraphicFramePr>
            <a:graphicFrameLocks/>
          </p:cNvGraphicFramePr>
          <p:nvPr/>
        </p:nvGraphicFramePr>
        <p:xfrm>
          <a:off x="1097048" y="2708920"/>
          <a:ext cx="7795431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0124068"/>
      </p:ext>
    </p:extLst>
  </p:cSld>
  <p:clrMapOvr>
    <a:masterClrMapping/>
  </p:clrMapOvr>
  <p:transition>
    <p:randomBa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3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pPr>
              <a:buFontTx/>
              <a:buChar char="-"/>
            </a:pPr>
            <a:r>
              <a:rPr lang="pl-PL" dirty="0"/>
              <a:t>Wszystkie podatności - 76390</a:t>
            </a:r>
          </a:p>
          <a:p>
            <a:pPr>
              <a:buFontTx/>
              <a:buChar char="-"/>
            </a:pPr>
            <a:r>
              <a:rPr lang="pl-PL" dirty="0"/>
              <a:t>Najwięcej wystąpień – </a:t>
            </a:r>
            <a:r>
              <a:rPr lang="pl-PL" sz="28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32076</a:t>
            </a:r>
            <a:r>
              <a:rPr lang="pl-PL" dirty="0"/>
              <a:t> dla poziomu high</a:t>
            </a:r>
          </a:p>
          <a:p>
            <a:pPr>
              <a:buFontTx/>
              <a:buChar char="-"/>
            </a:pPr>
            <a:r>
              <a:rPr lang="pl-PL" dirty="0"/>
              <a:t>Ilość wystąpień: medium – 31178, </a:t>
            </a:r>
            <a:r>
              <a:rPr lang="pl-PL" dirty="0" err="1"/>
              <a:t>critical</a:t>
            </a:r>
            <a:r>
              <a:rPr lang="pl-PL" dirty="0"/>
              <a:t> – 11561, </a:t>
            </a:r>
            <a:br>
              <a:rPr lang="pl-PL" dirty="0"/>
            </a:br>
            <a:r>
              <a:rPr lang="pl-PL" dirty="0" err="1"/>
              <a:t>low</a:t>
            </a:r>
            <a:r>
              <a:rPr lang="pl-PL" dirty="0"/>
              <a:t> – 1575</a:t>
            </a:r>
          </a:p>
          <a:p>
            <a:pPr>
              <a:buFontTx/>
              <a:buChar char="-"/>
            </a:pPr>
            <a:r>
              <a:rPr lang="pl-PL" dirty="0"/>
              <a:t>Wartości procentowe: </a:t>
            </a:r>
            <a:r>
              <a:rPr lang="pl-PL" dirty="0" err="1"/>
              <a:t>low</a:t>
            </a:r>
            <a:r>
              <a:rPr lang="pl-PL" dirty="0"/>
              <a:t> – 2,1%, medium – 40,81%, high – 42%, </a:t>
            </a:r>
            <a:r>
              <a:rPr lang="pl-PL" dirty="0" err="1"/>
              <a:t>critical</a:t>
            </a:r>
            <a:r>
              <a:rPr lang="pl-PL" dirty="0"/>
              <a:t> – 15,13%</a:t>
            </a:r>
          </a:p>
          <a:p>
            <a:pPr>
              <a:buFontTx/>
              <a:buChar char="-"/>
            </a:pPr>
            <a:r>
              <a:rPr lang="pl-PL" dirty="0"/>
              <a:t>Najwięcej wystąpień dla ocen podatności</a:t>
            </a:r>
            <a:r>
              <a:rPr lang="pl-PL"/>
              <a:t>: </a:t>
            </a:r>
            <a:br>
              <a:rPr lang="pl-PL"/>
            </a:br>
            <a:r>
              <a:rPr lang="pl-PL"/>
              <a:t>9.8, 7.5, 7.8, 8.8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7776541"/>
      </p:ext>
    </p:extLst>
  </p:cSld>
  <p:clrMapOvr>
    <a:masterClrMapping/>
  </p:clrMapOvr>
  <p:transition>
    <p:randomBa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7</a:t>
            </a:r>
            <a:br>
              <a:rPr lang="pl-PL" altLang="pl-PL" dirty="0"/>
            </a:br>
            <a:r>
              <a:rPr lang="pl-PL" sz="3600" dirty="0"/>
              <a:t>Liczba kombinacji flag na każdą wartość wyniku bazowego dla CVSS 2.0 </a:t>
            </a:r>
            <a:br>
              <a:rPr lang="pl-PL" sz="3600" dirty="0"/>
            </a:br>
            <a:r>
              <a:rPr lang="pl-PL" sz="3600" dirty="0"/>
              <a:t>z lat 1988-2022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444624913"/>
      </p:ext>
    </p:extLst>
  </p:cSld>
  <p:clrMapOvr>
    <a:masterClrMapping/>
  </p:clrMapOvr>
  <p:transition>
    <p:randomBa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7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Flagi dla CVSS 2.0</a:t>
            </a:r>
            <a:br>
              <a:rPr lang="pl-PL" dirty="0"/>
            </a:br>
            <a:endParaRPr lang="pl-PL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CB4236-3A50-6631-CC0B-823424EB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1" y="2996952"/>
            <a:ext cx="8136904" cy="22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38971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1</a:t>
            </a:r>
            <a:br>
              <a:rPr lang="pl-PL" altLang="pl-PL" dirty="0"/>
            </a:br>
            <a:r>
              <a:rPr lang="pl-PL" sz="3600" dirty="0"/>
              <a:t>Opracowanie narzędzia w języku </a:t>
            </a:r>
            <a:r>
              <a:rPr lang="pl-PL" sz="3600" dirty="0" err="1"/>
              <a:t>Python</a:t>
            </a:r>
            <a:r>
              <a:rPr lang="pl-PL" sz="3600" dirty="0"/>
              <a:t> do </a:t>
            </a:r>
            <a:r>
              <a:rPr lang="pl-PL" sz="3600" dirty="0" err="1"/>
              <a:t>parsowania</a:t>
            </a:r>
            <a:r>
              <a:rPr lang="pl-PL" sz="3600" dirty="0"/>
              <a:t> i analizy plików JSON pobranych z bazy NVD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3085407316"/>
      </p:ext>
    </p:extLst>
  </p:cSld>
  <p:clrMapOvr>
    <a:masterClrMapping/>
  </p:clrMapOvr>
  <p:transition>
    <p:randomBar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7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Fragmenty kodu</a:t>
            </a:r>
            <a:br>
              <a:rPr lang="pl-PL" dirty="0"/>
            </a:b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4E672-63A5-D8B4-7EF7-ED8ECEE5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770533" cy="2217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7F89D-6EAD-9F6C-6707-8E860D29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628260"/>
            <a:ext cx="4621643" cy="19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4769"/>
      </p:ext>
    </p:extLst>
  </p:cSld>
  <p:clrMapOvr>
    <a:masterClrMapping/>
  </p:clrMapOvr>
  <p:transition>
    <p:randomBa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7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baseline="0" dirty="0"/>
              <a:t>Liczba kombinacji flag </a:t>
            </a:r>
            <a:r>
              <a:rPr lang="pl-PL" sz="2800" b="0" i="0" u="none" strike="noStrike" baseline="0" dirty="0">
                <a:effectLst/>
              </a:rPr>
              <a:t>odwzorowywanych na każdą wartość wyniku bazowego dla CVSS 2.0</a:t>
            </a:r>
            <a:r>
              <a:rPr lang="pl-PL" baseline="0" dirty="0"/>
              <a:t>  </a:t>
            </a:r>
            <a:endParaRPr lang="pl-PL" dirty="0"/>
          </a:p>
          <a:p>
            <a:pPr marL="0" indent="0">
              <a:buNone/>
            </a:pPr>
            <a:br>
              <a:rPr lang="pl-PL" dirty="0"/>
            </a:br>
            <a:endParaRPr lang="pl-PL" dirty="0"/>
          </a:p>
        </p:txBody>
      </p:sp>
      <p:graphicFrame>
        <p:nvGraphicFramePr>
          <p:cNvPr id="6" name="Wykres 5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/>
        </p:nvGraphicFramePr>
        <p:xfrm>
          <a:off x="732813" y="2742679"/>
          <a:ext cx="828523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8931789"/>
      </p:ext>
    </p:extLst>
  </p:cSld>
  <p:clrMapOvr>
    <a:masterClrMapping/>
  </p:clrMapOvr>
  <p:transition>
    <p:randomBa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7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pPr>
              <a:buFontTx/>
              <a:buChar char="-"/>
            </a:pPr>
            <a:r>
              <a:rPr lang="pl-PL" dirty="0"/>
              <a:t>Najwięcej kombinacji – 29 dla oceny 6,2</a:t>
            </a:r>
          </a:p>
          <a:p>
            <a:pPr>
              <a:buFontTx/>
              <a:buChar char="-"/>
            </a:pPr>
            <a:r>
              <a:rPr lang="pl-PL" dirty="0"/>
              <a:t>28 kombinacji dla oceny 6,8</a:t>
            </a:r>
          </a:p>
          <a:p>
            <a:pPr>
              <a:buFontTx/>
              <a:buChar char="-"/>
            </a:pPr>
            <a:r>
              <a:rPr lang="pl-PL" dirty="0"/>
              <a:t>27 kombinacji dla  oceny 5,0 i 0</a:t>
            </a:r>
          </a:p>
          <a:p>
            <a:pPr>
              <a:buFontTx/>
              <a:buChar char="-"/>
            </a:pPr>
            <a:r>
              <a:rPr lang="pl-PL" dirty="0"/>
              <a:t>0 kombinacji dla ocen od 0,1 do 0,9</a:t>
            </a:r>
          </a:p>
        </p:txBody>
      </p:sp>
    </p:spTree>
    <p:extLst>
      <p:ext uri="{BB962C8B-B14F-4D97-AF65-F5344CB8AC3E}">
        <p14:creationId xmlns:p14="http://schemas.microsoft.com/office/powerpoint/2010/main" val="1569039272"/>
      </p:ext>
    </p:extLst>
  </p:cSld>
  <p:clrMapOvr>
    <a:masterClrMapping/>
  </p:clrMapOvr>
  <p:transition>
    <p:randomBa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8</a:t>
            </a:r>
            <a:br>
              <a:rPr lang="pl-PL" altLang="pl-PL" dirty="0"/>
            </a:br>
            <a:r>
              <a:rPr lang="pl-PL" sz="3600" dirty="0"/>
              <a:t>Liczba kombinacji flag na każdą wartość wyniku bazowego dla CVSS 3.1 </a:t>
            </a:r>
            <a:br>
              <a:rPr lang="pl-PL" sz="3600" dirty="0"/>
            </a:br>
            <a:r>
              <a:rPr lang="pl-PL" sz="3600" dirty="0"/>
              <a:t>z lat 1988-2022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1674065524"/>
      </p:ext>
    </p:extLst>
  </p:cSld>
  <p:clrMapOvr>
    <a:masterClrMapping/>
  </p:clrMapOvr>
  <p:transition>
    <p:randomBar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8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Flagi dla CVSS 3.1</a:t>
            </a:r>
            <a:br>
              <a:rPr lang="pl-PL" dirty="0"/>
            </a:br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5B6B0-F454-732F-F420-E3E5D5D4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4" y="2852936"/>
            <a:ext cx="822974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88949"/>
      </p:ext>
    </p:extLst>
  </p:cSld>
  <p:clrMapOvr>
    <a:masterClrMapping/>
  </p:clrMapOvr>
  <p:transition>
    <p:randomBar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8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Fragmenty kodu</a:t>
            </a:r>
            <a:br>
              <a:rPr lang="pl-PL" dirty="0"/>
            </a:b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F2A32-E73E-ED40-3A6D-8ECEC46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927294"/>
            <a:ext cx="4655143" cy="231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EA5FB-D8CF-5A84-78B9-C3E9CA0E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54106"/>
            <a:ext cx="7155800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03419"/>
      </p:ext>
    </p:extLst>
  </p:cSld>
  <p:clrMapOvr>
    <a:masterClrMapping/>
  </p:clrMapOvr>
  <p:transition>
    <p:randomBar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8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Fragmenty kodu</a:t>
            </a:r>
            <a:br>
              <a:rPr lang="pl-PL" dirty="0"/>
            </a:b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9D49E-59BC-68D6-78E3-01CF3D6A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26" y="2279636"/>
            <a:ext cx="5745973" cy="41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44779"/>
      </p:ext>
    </p:extLst>
  </p:cSld>
  <p:clrMapOvr>
    <a:masterClrMapping/>
  </p:clrMapOvr>
  <p:transition>
    <p:randomBar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8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baseline="0" dirty="0"/>
              <a:t>Liczba kombinacji flag </a:t>
            </a:r>
            <a:r>
              <a:rPr lang="pl-PL" sz="2800" b="0" i="0" u="none" strike="noStrike" baseline="0" dirty="0">
                <a:effectLst/>
              </a:rPr>
              <a:t>odwzorowywanych na każdą wartość wyniku bazowego dla CVSS 3.1</a:t>
            </a:r>
            <a:r>
              <a:rPr lang="pl-PL" baseline="0" dirty="0"/>
              <a:t>  </a:t>
            </a:r>
            <a:endParaRPr lang="pl-PL" dirty="0"/>
          </a:p>
          <a:p>
            <a:pPr marL="0" indent="0">
              <a:buNone/>
            </a:pPr>
            <a:br>
              <a:rPr lang="pl-PL" dirty="0"/>
            </a:br>
            <a:endParaRPr lang="pl-PL" dirty="0"/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16D2614E-F6B1-4FE5-B01C-60D56C1F234A}"/>
              </a:ext>
            </a:extLst>
          </p:cNvPr>
          <p:cNvGraphicFramePr>
            <a:graphicFrameLocks/>
          </p:cNvGraphicFramePr>
          <p:nvPr/>
        </p:nvGraphicFramePr>
        <p:xfrm>
          <a:off x="755650" y="2564904"/>
          <a:ext cx="8262401" cy="3941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8958735"/>
      </p:ext>
    </p:extLst>
  </p:cSld>
  <p:clrMapOvr>
    <a:masterClrMapping/>
  </p:clrMapOvr>
  <p:transition>
    <p:randomBar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8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pPr>
              <a:buFontTx/>
              <a:buChar char="-"/>
            </a:pPr>
            <a:r>
              <a:rPr lang="pl-PL" dirty="0"/>
              <a:t>Najwięcej kombinacji – 106 dla oceny 6,4</a:t>
            </a:r>
          </a:p>
          <a:p>
            <a:pPr>
              <a:buFontTx/>
              <a:buChar char="-"/>
            </a:pPr>
            <a:r>
              <a:rPr lang="pl-PL" dirty="0"/>
              <a:t>96 kombinacji dla oceny 0</a:t>
            </a:r>
          </a:p>
          <a:p>
            <a:pPr>
              <a:buFontTx/>
              <a:buChar char="-"/>
            </a:pPr>
            <a:r>
              <a:rPr lang="pl-PL" dirty="0"/>
              <a:t>74 kombinacji dla  oceny 6,2</a:t>
            </a:r>
          </a:p>
          <a:p>
            <a:pPr>
              <a:buFontTx/>
              <a:buChar char="-"/>
            </a:pPr>
            <a:r>
              <a:rPr lang="pl-PL" dirty="0"/>
              <a:t>0 kombinacji dla ocen od 0,1 do 1,5</a:t>
            </a:r>
          </a:p>
        </p:txBody>
      </p:sp>
    </p:spTree>
    <p:extLst>
      <p:ext uri="{BB962C8B-B14F-4D97-AF65-F5344CB8AC3E}">
        <p14:creationId xmlns:p14="http://schemas.microsoft.com/office/powerpoint/2010/main" val="2394883744"/>
      </p:ext>
    </p:extLst>
  </p:cSld>
  <p:clrMapOvr>
    <a:masterClrMapping/>
  </p:clrMapOvr>
  <p:transition>
    <p:randomBar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58837" y="3140968"/>
            <a:ext cx="8285163" cy="863600"/>
          </a:xfrm>
        </p:spPr>
        <p:txBody>
          <a:bodyPr/>
          <a:lstStyle/>
          <a:p>
            <a:pPr algn="ctr"/>
            <a:r>
              <a:rPr lang="pl-PL" altLang="pl-PL" sz="5400" dirty="0"/>
              <a:t>Zadanie 9*</a:t>
            </a:r>
            <a:br>
              <a:rPr lang="pl-PL" altLang="pl-PL" dirty="0"/>
            </a:br>
            <a:r>
              <a:rPr lang="pl-PL" sz="3600" dirty="0"/>
              <a:t>Analiza SWOT skanerów podatności (rozwiązania niekomercyjne)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35391527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1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Pobranie danych z wykorzystaniem API</a:t>
            </a:r>
          </a:p>
          <a:p>
            <a:endParaRPr lang="pl-PL" dirty="0"/>
          </a:p>
          <a:p>
            <a:r>
              <a:rPr lang="pl-PL" dirty="0"/>
              <a:t>Odfiltrowanie metryk dla CVSS2.0 oraz CVSS3.1</a:t>
            </a:r>
          </a:p>
          <a:p>
            <a:pPr marL="0" indent="0">
              <a:buNone/>
            </a:pPr>
            <a:br>
              <a:rPr lang="pl-PL" dirty="0"/>
            </a:b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A092C01-4601-A4C0-DD18-77C4E37F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4" y="2075393"/>
            <a:ext cx="8118459" cy="50482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D3B3AB4-82F2-4145-374B-19B87B67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4" y="3098819"/>
            <a:ext cx="8095697" cy="3195197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Przeanalizowane skanery:</a:t>
            </a:r>
          </a:p>
          <a:p>
            <a:pPr lvl="1"/>
            <a:r>
              <a:rPr lang="pl-PL" dirty="0" err="1"/>
              <a:t>OpenVAS</a:t>
            </a:r>
            <a:endParaRPr lang="pl-PL" dirty="0"/>
          </a:p>
          <a:p>
            <a:pPr lvl="1"/>
            <a:r>
              <a:rPr lang="pl-PL" dirty="0"/>
              <a:t>OWASP ZAP</a:t>
            </a:r>
          </a:p>
          <a:p>
            <a:pPr lvl="1"/>
            <a:r>
              <a:rPr lang="pl-PL" dirty="0" err="1"/>
              <a:t>Nikto</a:t>
            </a:r>
            <a:endParaRPr lang="pl-PL" dirty="0"/>
          </a:p>
          <a:p>
            <a:pPr lvl="1"/>
            <a:r>
              <a:rPr lang="pl-PL" dirty="0"/>
              <a:t>W3af</a:t>
            </a:r>
          </a:p>
          <a:p>
            <a:pPr lvl="1"/>
            <a:r>
              <a:rPr lang="pl-PL" dirty="0" err="1"/>
              <a:t>Lynis</a:t>
            </a:r>
            <a:endParaRPr lang="pl-PL" dirty="0"/>
          </a:p>
          <a:p>
            <a:pPr lvl="1"/>
            <a:r>
              <a:rPr lang="pl-PL" dirty="0"/>
              <a:t>Wapiti</a:t>
            </a:r>
          </a:p>
          <a:p>
            <a:pPr lvl="1"/>
            <a:r>
              <a:rPr lang="pl-PL" dirty="0" err="1"/>
              <a:t>OpenSCAP</a:t>
            </a:r>
            <a:endParaRPr lang="pl-PL" dirty="0"/>
          </a:p>
          <a:p>
            <a:pPr lvl="1"/>
            <a:r>
              <a:rPr lang="pl-PL" dirty="0" err="1"/>
              <a:t>Nmap</a:t>
            </a: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94915739"/>
      </p:ext>
    </p:extLst>
  </p:cSld>
  <p:clrMapOvr>
    <a:masterClrMapping/>
  </p:clrMapOvr>
  <p:transition>
    <p:randomBar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Analiza SWOT</a:t>
            </a:r>
            <a:br>
              <a:rPr lang="pl-PL" dirty="0"/>
            </a:br>
            <a:endParaRPr lang="pl-PL" dirty="0"/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97FCC1D4-410C-6E3D-BBB1-2E706AC1F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44670"/>
            <a:ext cx="3976637" cy="4473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64295"/>
      </p:ext>
    </p:extLst>
  </p:cSld>
  <p:clrMapOvr>
    <a:masterClrMapping/>
  </p:clrMapOvr>
  <p:transition>
    <p:randomBar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9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Wnioski:</a:t>
            </a:r>
          </a:p>
          <a:p>
            <a:pPr>
              <a:buFontTx/>
              <a:buChar char="-"/>
            </a:pPr>
            <a:r>
              <a:rPr lang="pl-PL" dirty="0"/>
              <a:t>Najbezpieczniejszą opcją jest korzystanie z popularnych rozwiązań – wiele funkcji, dostępna dokumentacja, wsparcie społeczności</a:t>
            </a:r>
          </a:p>
          <a:p>
            <a:pPr>
              <a:buFontTx/>
              <a:buChar char="-"/>
            </a:pPr>
            <a:r>
              <a:rPr lang="pl-PL" dirty="0"/>
              <a:t>Nie ma idealnego rozwiązania – każde z nich ma mocne i </a:t>
            </a:r>
            <a:r>
              <a:rPr lang="pl-PL"/>
              <a:t>słabe strony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85785596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79EB6228-7601-3252-1EEA-FC42F8AB88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B69BA978-3EA1-12D2-AF10-2A67A45589D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Zadanie 1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C514CB7A-D0AC-AC84-C3BC-85EB861F8D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Zapisanie danych do plików </a:t>
            </a:r>
            <a:r>
              <a:rPr lang="pl-PL" dirty="0" err="1"/>
              <a:t>csv</a:t>
            </a:r>
            <a:br>
              <a:rPr lang="pl-PL" dirty="0"/>
            </a:br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286A1B5-41D8-8C42-FBEB-1F66727D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1139"/>
            <a:ext cx="4968552" cy="268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45602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szablon1-PL</Template>
  <TotalTime>83</TotalTime>
  <Words>1204</Words>
  <Application>Microsoft Office PowerPoint</Application>
  <PresentationFormat>Pokaz na ekranie (4:3)</PresentationFormat>
  <Paragraphs>228</Paragraphs>
  <Slides>82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82</vt:i4>
      </vt:variant>
    </vt:vector>
  </HeadingPairs>
  <TitlesOfParts>
    <vt:vector size="87" baseType="lpstr">
      <vt:lpstr>Arial</vt:lpstr>
      <vt:lpstr>Calibri</vt:lpstr>
      <vt:lpstr>Times New Roman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Maciej Jędrak (259004)</dc:creator>
  <cp:lastModifiedBy>Maciej Jędrak</cp:lastModifiedBy>
  <cp:revision>3</cp:revision>
  <cp:lastPrinted>2017-02-27T13:04:48Z</cp:lastPrinted>
  <dcterms:created xsi:type="dcterms:W3CDTF">2023-05-30T08:19:23Z</dcterms:created>
  <dcterms:modified xsi:type="dcterms:W3CDTF">2023-05-31T03:41:56Z</dcterms:modified>
</cp:coreProperties>
</file>